
<file path=[Content_Types].xml><?xml version="1.0" encoding="utf-8"?>
<Types xmlns="http://schemas.openxmlformats.org/package/2006/content-types">
  <Default Extension="png" ContentType="image/png"/>
  <Default Extension="svg" ContentType="image/svg+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304" r:id="rId2"/>
    <p:sldId id="305" r:id="rId3"/>
  </p:sldIdLst>
  <p:sldSz cx="6858000" cy="9144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900C0"/>
    <a:srgbClr val="FF0000"/>
    <a:srgbClr val="FFCCFF"/>
    <a:srgbClr val="FFFF99"/>
    <a:srgbClr val="CCFFCC"/>
    <a:srgbClr val="CCCCFF"/>
    <a:srgbClr val="CCFF99"/>
    <a:srgbClr val="CC99FF"/>
    <a:srgbClr val="9BD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3784" autoAdjust="0"/>
  </p:normalViewPr>
  <p:slideViewPr>
    <p:cSldViewPr>
      <p:cViewPr>
        <p:scale>
          <a:sx n="75" d="100"/>
          <a:sy n="75" d="100"/>
        </p:scale>
        <p:origin x="1716" y="54"/>
      </p:cViewPr>
      <p:guideLst>
        <p:guide orient="horz" pos="2880"/>
        <p:guide pos="2160"/>
      </p:guideLst>
    </p:cSldViewPr>
  </p:slideViewPr>
  <p:notesTextViewPr>
    <p:cViewPr>
      <p:scale>
        <a:sx n="100" d="100"/>
        <a:sy n="100" d="100"/>
      </p:scale>
      <p:origin x="0" y="0"/>
    </p:cViewPr>
  </p:notesTextViewPr>
  <p:notesViewPr>
    <p:cSldViewPr>
      <p:cViewPr varScale="1">
        <p:scale>
          <a:sx n="51" d="100"/>
          <a:sy n="51" d="100"/>
        </p:scale>
        <p:origin x="291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8A4FAE83-6876-449D-BCCE-496EC707688A}" type="datetimeFigureOut">
              <a:rPr kumimoji="1" lang="ja-JP" altLang="en-US" smtClean="0"/>
              <a:t>2021/5/24</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68D39ECE-9559-4BF9-A72E-0A6C08851105}" type="slidenum">
              <a:rPr kumimoji="1" lang="ja-JP" altLang="en-US" smtClean="0"/>
              <a:t>‹#›</a:t>
            </a:fld>
            <a:endParaRPr kumimoji="1" lang="ja-JP" altLang="en-US"/>
          </a:p>
        </p:txBody>
      </p:sp>
    </p:spTree>
    <p:extLst>
      <p:ext uri="{BB962C8B-B14F-4D97-AF65-F5344CB8AC3E}">
        <p14:creationId xmlns:p14="http://schemas.microsoft.com/office/powerpoint/2010/main" val="33430850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0AC30D34-39EC-4333-89A4-48E429B38CE2}" type="datetimeFigureOut">
              <a:rPr kumimoji="1" lang="ja-JP" altLang="en-US" smtClean="0"/>
              <a:t>2021/5/24</a:t>
            </a:fld>
            <a:endParaRPr kumimoji="1" lang="ja-JP" altLang="en-US"/>
          </a:p>
        </p:txBody>
      </p:sp>
      <p:sp>
        <p:nvSpPr>
          <p:cNvPr id="4" name="スライド イメージ プレースホルダー 3"/>
          <p:cNvSpPr>
            <a:spLocks noGrp="1" noRot="1" noChangeAspect="1"/>
          </p:cNvSpPr>
          <p:nvPr>
            <p:ph type="sldImg" idx="2"/>
          </p:nvPr>
        </p:nvSpPr>
        <p:spPr>
          <a:xfrm>
            <a:off x="2119313" y="1233488"/>
            <a:ext cx="24971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21C75C97-5DEC-465A-942A-ECFBEE6DB4E1}" type="slidenum">
              <a:rPr kumimoji="1" lang="ja-JP" altLang="en-US" smtClean="0"/>
              <a:t>‹#›</a:t>
            </a:fld>
            <a:endParaRPr kumimoji="1" lang="ja-JP" altLang="en-US"/>
          </a:p>
        </p:txBody>
      </p:sp>
    </p:spTree>
    <p:extLst>
      <p:ext uri="{BB962C8B-B14F-4D97-AF65-F5344CB8AC3E}">
        <p14:creationId xmlns:p14="http://schemas.microsoft.com/office/powerpoint/2010/main" val="18519743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Picture 7" descr="mlit_top"/>
          <p:cNvPicPr>
            <a:picLocks noChangeAspect="1" noChangeArrowheads="1"/>
          </p:cNvPicPr>
          <p:nvPr userDrawn="1"/>
        </p:nvPicPr>
        <p:blipFill>
          <a:blip r:embed="rId2">
            <a:extLst>
              <a:ext uri="{28A0092B-C50C-407E-A947-70E740481C1C}">
                <a14:useLocalDpi xmlns:a14="http://schemas.microsoft.com/office/drawing/2010/main" val="0"/>
              </a:ext>
            </a:extLst>
          </a:blip>
          <a:srcRect t="62230"/>
          <a:stretch>
            <a:fillRect/>
          </a:stretch>
        </p:blipFill>
        <p:spPr bwMode="auto">
          <a:xfrm>
            <a:off x="0" y="8699501"/>
            <a:ext cx="68580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9"/>
          <p:cNvSpPr>
            <a:spLocks noChangeArrowheads="1"/>
          </p:cNvSpPr>
          <p:nvPr userDrawn="1"/>
        </p:nvSpPr>
        <p:spPr bwMode="auto">
          <a:xfrm>
            <a:off x="1269207" y="4379385"/>
            <a:ext cx="5588794" cy="97367"/>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pic>
        <p:nvPicPr>
          <p:cNvPr id="6" name="Picture 11"/>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 y="8068734"/>
            <a:ext cx="1593056" cy="63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2"/>
          <p:cNvSpPr txBox="1">
            <a:spLocks noChangeArrowheads="1"/>
          </p:cNvSpPr>
          <p:nvPr userDrawn="1"/>
        </p:nvSpPr>
        <p:spPr bwMode="auto">
          <a:xfrm>
            <a:off x="1" y="8699500"/>
            <a:ext cx="2800767"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900" i="1">
                <a:solidFill>
                  <a:schemeClr val="bg1"/>
                </a:solidFill>
                <a:latin typeface="Times New Roman" pitchFamily="18" charset="0"/>
              </a:rPr>
              <a:t>Ministry of Land, Infrastructure, Transport and Tourism</a:t>
            </a:r>
          </a:p>
        </p:txBody>
      </p:sp>
      <p:sp>
        <p:nvSpPr>
          <p:cNvPr id="3074" name="Rectangle 2"/>
          <p:cNvSpPr>
            <a:spLocks noGrp="1" noChangeArrowheads="1"/>
          </p:cNvSpPr>
          <p:nvPr>
            <p:ph type="ctrTitle"/>
          </p:nvPr>
        </p:nvSpPr>
        <p:spPr>
          <a:xfrm>
            <a:off x="1214437" y="2844801"/>
            <a:ext cx="5643563" cy="1960033"/>
          </a:xfrm>
        </p:spPr>
        <p:txBody>
          <a:bodyPr/>
          <a:lstStyle>
            <a:lvl1pPr>
              <a:defRPr sz="3000"/>
            </a:lvl1pPr>
          </a:lstStyle>
          <a:p>
            <a:r>
              <a:rPr lang="ja-JP" altLang="en-US"/>
              <a:t>マスター タイトルの書式設定</a:t>
            </a:r>
            <a:endParaRPr lang="ja-JP" altLang="en-US" dirty="0"/>
          </a:p>
        </p:txBody>
      </p:sp>
      <p:sp>
        <p:nvSpPr>
          <p:cNvPr id="3075" name="Rectangle 3"/>
          <p:cNvSpPr>
            <a:spLocks noGrp="1" noChangeArrowheads="1"/>
          </p:cNvSpPr>
          <p:nvPr>
            <p:ph type="subTitle" idx="1"/>
          </p:nvPr>
        </p:nvSpPr>
        <p:spPr>
          <a:xfrm>
            <a:off x="1028700" y="5181600"/>
            <a:ext cx="4800600" cy="2336800"/>
          </a:xfrm>
        </p:spPr>
        <p:txBody>
          <a:bodyPr/>
          <a:lstStyle>
            <a:lvl1pPr marL="0" indent="0" algn="ctr">
              <a:buFontTx/>
              <a:buNone/>
              <a:defRPr/>
            </a:lvl1pPr>
          </a:lstStyle>
          <a:p>
            <a:r>
              <a:rPr lang="ja-JP" altLang="en-US"/>
              <a:t>マスター サブタイトルの書式設定</a:t>
            </a:r>
          </a:p>
        </p:txBody>
      </p:sp>
      <p:sp>
        <p:nvSpPr>
          <p:cNvPr id="10" name="Rectangle 5"/>
          <p:cNvSpPr>
            <a:spLocks noGrp="1" noChangeArrowheads="1"/>
          </p:cNvSpPr>
          <p:nvPr>
            <p:ph type="ftr" sz="quarter" idx="11"/>
          </p:nvPr>
        </p:nvSpPr>
        <p:spPr/>
        <p:txBody>
          <a:bodyPr/>
          <a:lstStyle>
            <a:lvl1pPr>
              <a:defRPr/>
            </a:lvl1pPr>
          </a:lstStyle>
          <a:p>
            <a:pPr>
              <a:defRPr/>
            </a:pPr>
            <a:endParaRPr lang="en-US" altLang="ja-JP"/>
          </a:p>
        </p:txBody>
      </p:sp>
      <p:sp>
        <p:nvSpPr>
          <p:cNvPr id="11" name="Rectangle 6"/>
          <p:cNvSpPr>
            <a:spLocks noGrp="1" noChangeArrowheads="1"/>
          </p:cNvSpPr>
          <p:nvPr>
            <p:ph type="sldNum" sz="quarter" idx="12"/>
          </p:nvPr>
        </p:nvSpPr>
        <p:spPr>
          <a:xfrm>
            <a:off x="4914900" y="8326967"/>
            <a:ext cx="1600200" cy="635000"/>
          </a:xfrm>
        </p:spPr>
        <p:txBody>
          <a:bodyPr/>
          <a:lstStyle>
            <a:lvl1pPr>
              <a:defRPr/>
            </a:lvl1pPr>
          </a:lstStyle>
          <a:p>
            <a:pPr>
              <a:defRPr/>
            </a:pPr>
            <a:fld id="{35C1E978-A3B9-4673-8199-379729392307}" type="slidenum">
              <a:rPr lang="en-US" altLang="ja-JP"/>
              <a:pPr>
                <a:defRPr/>
              </a:pPr>
              <a:t>‹#›</a:t>
            </a:fld>
            <a:endParaRPr lang="en-US" altLang="ja-JP" dirty="0"/>
          </a:p>
        </p:txBody>
      </p:sp>
      <p:grpSp>
        <p:nvGrpSpPr>
          <p:cNvPr id="2" name="グループ化 1"/>
          <p:cNvGrpSpPr/>
          <p:nvPr userDrawn="1"/>
        </p:nvGrpSpPr>
        <p:grpSpPr>
          <a:xfrm>
            <a:off x="134634" y="59499"/>
            <a:ext cx="6798971" cy="774219"/>
            <a:chOff x="179512" y="116632"/>
            <a:chExt cx="9065294" cy="580664"/>
          </a:xfrm>
        </p:grpSpPr>
        <p:sp>
          <p:nvSpPr>
            <p:cNvPr id="8" name="テキスト ボックス 18"/>
            <p:cNvSpPr txBox="1">
              <a:spLocks noChangeArrowheads="1"/>
            </p:cNvSpPr>
            <p:nvPr userDrawn="1"/>
          </p:nvSpPr>
          <p:spPr bwMode="auto">
            <a:xfrm>
              <a:off x="8128794" y="116632"/>
              <a:ext cx="1116012" cy="155812"/>
            </a:xfrm>
            <a:prstGeom prst="rect">
              <a:avLst/>
            </a:prstGeom>
            <a:noFill/>
            <a:ln w="19050">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750" b="1" dirty="0">
                  <a:latin typeface="+mn-ea"/>
                  <a:ea typeface="+mn-ea"/>
                </a:rPr>
                <a:t>【</a:t>
              </a:r>
              <a:r>
                <a:rPr lang="ja-JP" altLang="en-US" sz="750" b="1" dirty="0">
                  <a:latin typeface="+mn-ea"/>
                  <a:ea typeface="+mn-ea"/>
                </a:rPr>
                <a:t>機密性２</a:t>
              </a:r>
              <a:r>
                <a:rPr lang="en-US" altLang="ja-JP" sz="750" b="1" dirty="0">
                  <a:latin typeface="+mn-ea"/>
                  <a:ea typeface="+mn-ea"/>
                </a:rPr>
                <a:t>】</a:t>
              </a:r>
            </a:p>
          </p:txBody>
        </p:sp>
        <p:sp>
          <p:nvSpPr>
            <p:cNvPr id="12" name="テキスト ボックス 9"/>
            <p:cNvSpPr txBox="1"/>
            <p:nvPr userDrawn="1"/>
          </p:nvSpPr>
          <p:spPr>
            <a:xfrm>
              <a:off x="3361605" y="372599"/>
              <a:ext cx="5746899" cy="324697"/>
            </a:xfrm>
            <a:prstGeom prst="rect">
              <a:avLst/>
            </a:prstGeom>
            <a:noFill/>
            <a:ln w="6350">
              <a:noFill/>
            </a:ln>
            <a:effectLst/>
          </p:spPr>
          <p:txBody>
            <a:bodyPr rot="0" wrap="square" numCol="1" spcCol="0" rtlCol="0" fromWordArt="0" anchor="t" anchorCtr="0" forceAA="0" compatLnSpc="1"/>
            <a:lstStyle/>
            <a:p>
              <a:pPr algn="r"/>
              <a:r>
                <a:rPr sz="750" b="1" dirty="0" err="1">
                  <a:solidFill>
                    <a:schemeClr val="tx1"/>
                  </a:solidFill>
                  <a:latin typeface="+mn-ea"/>
                  <a:ea typeface="+mn-ea"/>
                </a:rPr>
                <a:t>作成日_作成担当課_用途_保存期間</a:t>
              </a:r>
              <a:endParaRPr sz="750" b="1" dirty="0">
                <a:solidFill>
                  <a:schemeClr val="tx1"/>
                </a:solidFill>
                <a:latin typeface="+mn-ea"/>
                <a:ea typeface="+mn-ea"/>
              </a:endParaRPr>
            </a:p>
          </p:txBody>
        </p:sp>
        <p:sp>
          <p:nvSpPr>
            <p:cNvPr id="13" name="テキスト ボックス 8"/>
            <p:cNvSpPr txBox="1"/>
            <p:nvPr userDrawn="1"/>
          </p:nvSpPr>
          <p:spPr>
            <a:xfrm>
              <a:off x="179512" y="372599"/>
              <a:ext cx="3312368" cy="324697"/>
            </a:xfrm>
            <a:prstGeom prst="rect">
              <a:avLst/>
            </a:prstGeom>
            <a:noFill/>
            <a:ln w="6350">
              <a:noFill/>
            </a:ln>
            <a:effectLst/>
          </p:spPr>
          <p:txBody>
            <a:bodyPr rot="0" wrap="square" numCol="1" spcCol="0" rtlCol="0" fromWordArt="0" anchor="t" anchorCtr="0" forceAA="0" compatLnSpc="1"/>
            <a:lstStyle/>
            <a:p>
              <a:r>
                <a:rPr sz="750" b="1" dirty="0" err="1">
                  <a:solidFill>
                    <a:schemeClr val="tx1"/>
                  </a:solidFill>
                  <a:latin typeface="+mn-ea"/>
                  <a:ea typeface="+mn-ea"/>
                </a:rPr>
                <a:t>発出元</a:t>
              </a:r>
              <a:r>
                <a:rPr sz="750" b="1" dirty="0">
                  <a:solidFill>
                    <a:schemeClr val="tx1"/>
                  </a:solidFill>
                  <a:latin typeface="+mn-ea"/>
                  <a:ea typeface="+mn-ea"/>
                </a:rPr>
                <a:t> → </a:t>
              </a:r>
              <a:r>
                <a:rPr sz="750" b="1" dirty="0" err="1">
                  <a:solidFill>
                    <a:schemeClr val="tx1"/>
                  </a:solidFill>
                  <a:latin typeface="+mn-ea"/>
                  <a:ea typeface="+mn-ea"/>
                </a:rPr>
                <a:t>発出先</a:t>
              </a:r>
              <a:endParaRPr sz="750" b="1" dirty="0">
                <a:solidFill>
                  <a:schemeClr val="tx1"/>
                </a:solidFill>
                <a:latin typeface="+mn-ea"/>
                <a:ea typeface="+mn-ea"/>
              </a:endParaRPr>
            </a:p>
          </p:txBody>
        </p:sp>
      </p:grpSp>
    </p:spTree>
    <p:extLst>
      <p:ext uri="{BB962C8B-B14F-4D97-AF65-F5344CB8AC3E}">
        <p14:creationId xmlns:p14="http://schemas.microsoft.com/office/powerpoint/2010/main" val="1874205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DB20612-914C-4BDE-8D4C-FEA4392E99F4}" type="slidenum">
              <a:rPr lang="en-US" altLang="ja-JP"/>
              <a:pPr>
                <a:defRPr/>
              </a:pPr>
              <a:t>‹#›</a:t>
            </a:fld>
            <a:endParaRPr lang="en-US" altLang="ja-JP"/>
          </a:p>
        </p:txBody>
      </p:sp>
    </p:spTree>
    <p:extLst>
      <p:ext uri="{BB962C8B-B14F-4D97-AF65-F5344CB8AC3E}">
        <p14:creationId xmlns:p14="http://schemas.microsoft.com/office/powerpoint/2010/main" val="3226494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886325" y="1"/>
            <a:ext cx="1628775" cy="8168217"/>
          </a:xfrm>
        </p:spPr>
        <p:txBody>
          <a:bodyPr vert="eaVert"/>
          <a:lstStyle/>
          <a:p>
            <a:r>
              <a:rPr lang="ja-JP" altLang="en-US"/>
              <a:t>マスター タイトルの書式設定</a:t>
            </a:r>
          </a:p>
        </p:txBody>
      </p:sp>
      <p:sp>
        <p:nvSpPr>
          <p:cNvPr id="3" name="縦書きテキスト プレースホルダ 2"/>
          <p:cNvSpPr>
            <a:spLocks noGrp="1"/>
          </p:cNvSpPr>
          <p:nvPr>
            <p:ph type="body" orient="vert" idx="1"/>
          </p:nvPr>
        </p:nvSpPr>
        <p:spPr>
          <a:xfrm>
            <a:off x="0" y="1"/>
            <a:ext cx="4772025" cy="81682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6FB01F7-FA20-4B15-9970-D297285851AC}" type="slidenum">
              <a:rPr lang="en-US" altLang="ja-JP"/>
              <a:pPr>
                <a:defRPr/>
              </a:pPr>
              <a:t>‹#›</a:t>
            </a:fld>
            <a:endParaRPr lang="en-US" altLang="ja-JP"/>
          </a:p>
        </p:txBody>
      </p:sp>
    </p:spTree>
    <p:extLst>
      <p:ext uri="{BB962C8B-B14F-4D97-AF65-F5344CB8AC3E}">
        <p14:creationId xmlns:p14="http://schemas.microsoft.com/office/powerpoint/2010/main" val="701431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51FC12D-27C1-4F31-90C9-A93D49E44687}" type="slidenum">
              <a:rPr lang="en-US" altLang="ja-JP"/>
              <a:pPr>
                <a:defRPr/>
              </a:pPr>
              <a:t>‹#›</a:t>
            </a:fld>
            <a:endParaRPr lang="en-US" altLang="ja-JP"/>
          </a:p>
        </p:txBody>
      </p:sp>
    </p:spTree>
    <p:extLst>
      <p:ext uri="{BB962C8B-B14F-4D97-AF65-F5344CB8AC3E}">
        <p14:creationId xmlns:p14="http://schemas.microsoft.com/office/powerpoint/2010/main" val="3736706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3000" b="1" cap="all"/>
            </a:lvl1pPr>
          </a:lstStyle>
          <a:p>
            <a:r>
              <a:rPr lang="ja-JP" altLang="en-US"/>
              <a:t>マスター タイトルの書式設定</a:t>
            </a:r>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ja-JP" altLang="en-US"/>
              <a:t>マスター テキストの書式設定</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7694BDB-530F-4364-A4B7-5A1182A1D62D}" type="slidenum">
              <a:rPr lang="en-US" altLang="ja-JP"/>
              <a:pPr>
                <a:defRPr/>
              </a:pPr>
              <a:t>‹#›</a:t>
            </a:fld>
            <a:endParaRPr lang="en-US" altLang="ja-JP"/>
          </a:p>
        </p:txBody>
      </p:sp>
    </p:spTree>
    <p:extLst>
      <p:ext uri="{BB962C8B-B14F-4D97-AF65-F5344CB8AC3E}">
        <p14:creationId xmlns:p14="http://schemas.microsoft.com/office/powerpoint/2010/main" val="254046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sz="half" idx="1"/>
          </p:nvPr>
        </p:nvSpPr>
        <p:spPr>
          <a:xfrm>
            <a:off x="342900" y="2133601"/>
            <a:ext cx="3028950" cy="6034617"/>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3486150" y="2133601"/>
            <a:ext cx="3028950" cy="6034617"/>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64DE403-68E0-47EB-9A36-3C247B164772}" type="slidenum">
              <a:rPr lang="en-US" altLang="ja-JP"/>
              <a:pPr>
                <a:defRPr/>
              </a:pPr>
              <a:t>‹#›</a:t>
            </a:fld>
            <a:endParaRPr lang="en-US" altLang="ja-JP"/>
          </a:p>
        </p:txBody>
      </p:sp>
    </p:spTree>
    <p:extLst>
      <p:ext uri="{BB962C8B-B14F-4D97-AF65-F5344CB8AC3E}">
        <p14:creationId xmlns:p14="http://schemas.microsoft.com/office/powerpoint/2010/main" val="2096606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lang="ja-JP" altLang="en-US"/>
              <a:t>マスター タイトルの書式設定</a:t>
            </a:r>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DB541BEC-AD9E-4104-AF2B-4C626651FF89}" type="slidenum">
              <a:rPr lang="en-US" altLang="ja-JP"/>
              <a:pPr>
                <a:defRPr/>
              </a:pPr>
              <a:t>‹#›</a:t>
            </a:fld>
            <a:endParaRPr lang="en-US" altLang="ja-JP"/>
          </a:p>
        </p:txBody>
      </p:sp>
    </p:spTree>
    <p:extLst>
      <p:ext uri="{BB962C8B-B14F-4D97-AF65-F5344CB8AC3E}">
        <p14:creationId xmlns:p14="http://schemas.microsoft.com/office/powerpoint/2010/main" val="3641565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06FFE511-5094-4685-A035-FB392A6605D8}" type="slidenum">
              <a:rPr lang="en-US" altLang="ja-JP"/>
              <a:pPr>
                <a:defRPr/>
              </a:pPr>
              <a:t>‹#›</a:t>
            </a:fld>
            <a:endParaRPr lang="en-US" altLang="ja-JP"/>
          </a:p>
        </p:txBody>
      </p:sp>
    </p:spTree>
    <p:extLst>
      <p:ext uri="{BB962C8B-B14F-4D97-AF65-F5344CB8AC3E}">
        <p14:creationId xmlns:p14="http://schemas.microsoft.com/office/powerpoint/2010/main" val="2880967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DE9C2EA1-6911-4BAC-954D-0A2DD024DDCF}" type="slidenum">
              <a:rPr lang="en-US" altLang="ja-JP"/>
              <a:pPr>
                <a:defRPr/>
              </a:pPr>
              <a:t>‹#›</a:t>
            </a:fld>
            <a:endParaRPr lang="en-US" altLang="ja-JP"/>
          </a:p>
        </p:txBody>
      </p:sp>
    </p:spTree>
    <p:extLst>
      <p:ext uri="{BB962C8B-B14F-4D97-AF65-F5344CB8AC3E}">
        <p14:creationId xmlns:p14="http://schemas.microsoft.com/office/powerpoint/2010/main" val="3116665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1500" b="1"/>
            </a:lvl1pPr>
          </a:lstStyle>
          <a:p>
            <a:r>
              <a:rPr lang="ja-JP" altLang="en-US"/>
              <a:t>マスター タイトルの書式設定</a:t>
            </a:r>
          </a:p>
        </p:txBody>
      </p:sp>
      <p:sp>
        <p:nvSpPr>
          <p:cNvPr id="3" name="コンテンツ プレースホルダ 2"/>
          <p:cNvSpPr>
            <a:spLocks noGrp="1"/>
          </p:cNvSpPr>
          <p:nvPr>
            <p:ph idx="1"/>
          </p:nvPr>
        </p:nvSpPr>
        <p:spPr>
          <a:xfrm>
            <a:off x="2681287" y="364067"/>
            <a:ext cx="3833813" cy="780415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460176D3-1CBA-4E5C-8891-6A87D7C30D42}" type="slidenum">
              <a:rPr lang="en-US" altLang="ja-JP"/>
              <a:pPr>
                <a:defRPr/>
              </a:pPr>
              <a:t>‹#›</a:t>
            </a:fld>
            <a:endParaRPr lang="en-US" altLang="ja-JP"/>
          </a:p>
        </p:txBody>
      </p:sp>
    </p:spTree>
    <p:extLst>
      <p:ext uri="{BB962C8B-B14F-4D97-AF65-F5344CB8AC3E}">
        <p14:creationId xmlns:p14="http://schemas.microsoft.com/office/powerpoint/2010/main" val="1151891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1500" b="1"/>
            </a:lvl1pPr>
          </a:lstStyle>
          <a:p>
            <a:r>
              <a:rPr lang="ja-JP" altLang="en-US"/>
              <a:t>マスター タイトルの書式設定</a:t>
            </a:r>
          </a:p>
        </p:txBody>
      </p:sp>
      <p:sp>
        <p:nvSpPr>
          <p:cNvPr id="3" name="図プレースホルダ 2"/>
          <p:cNvSpPr>
            <a:spLocks noGrp="1"/>
          </p:cNvSpPr>
          <p:nvPr>
            <p:ph type="pic" idx="1"/>
          </p:nvPr>
        </p:nvSpPr>
        <p:spPr>
          <a:xfrm>
            <a:off x="1344216" y="817033"/>
            <a:ext cx="4114800" cy="54864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ja-JP" altLang="en-US" noProof="0"/>
              <a:t>図を追加</a:t>
            </a:r>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A3F5529-272E-4A2C-90D7-160EE3AC1005}" type="slidenum">
              <a:rPr lang="en-US" altLang="ja-JP"/>
              <a:pPr>
                <a:defRPr/>
              </a:pPr>
              <a:t>‹#›</a:t>
            </a:fld>
            <a:endParaRPr lang="en-US" altLang="ja-JP"/>
          </a:p>
        </p:txBody>
      </p:sp>
    </p:spTree>
    <p:extLst>
      <p:ext uri="{BB962C8B-B14F-4D97-AF65-F5344CB8AC3E}">
        <p14:creationId xmlns:p14="http://schemas.microsoft.com/office/powerpoint/2010/main" val="4142627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342900" y="2133601"/>
            <a:ext cx="6172200" cy="6034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029" name="Rectangle 5"/>
          <p:cNvSpPr>
            <a:spLocks noGrp="1" noChangeArrowheads="1"/>
          </p:cNvSpPr>
          <p:nvPr>
            <p:ph type="ftr" sz="quarter" idx="3"/>
          </p:nvPr>
        </p:nvSpPr>
        <p:spPr bwMode="auto">
          <a:xfrm>
            <a:off x="2343150" y="8326967"/>
            <a:ext cx="2171700" cy="635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5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5257800" y="8316384"/>
            <a:ext cx="1600200" cy="635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50">
                <a:ea typeface="ＭＳ Ｐゴシック" pitchFamily="50" charset="-128"/>
              </a:defRPr>
            </a:lvl1pPr>
          </a:lstStyle>
          <a:p>
            <a:pPr>
              <a:defRPr/>
            </a:pPr>
            <a:fld id="{FFDCE21E-3BF4-4A13-BE4A-B95BE9787BE2}" type="slidenum">
              <a:rPr lang="en-US" altLang="ja-JP"/>
              <a:pPr>
                <a:defRPr/>
              </a:pPr>
              <a:t>‹#›</a:t>
            </a:fld>
            <a:endParaRPr lang="en-US" altLang="ja-JP" dirty="0"/>
          </a:p>
        </p:txBody>
      </p:sp>
      <p:sp>
        <p:nvSpPr>
          <p:cNvPr id="1031" name="Rectangle 2"/>
          <p:cNvSpPr>
            <a:spLocks noGrp="1" noChangeArrowheads="1"/>
          </p:cNvSpPr>
          <p:nvPr>
            <p:ph type="title"/>
          </p:nvPr>
        </p:nvSpPr>
        <p:spPr bwMode="auto">
          <a:xfrm>
            <a:off x="0" y="0"/>
            <a:ext cx="5805264"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dirty="0"/>
              <a:t>マスタ タイトルの書式設定</a:t>
            </a:r>
          </a:p>
        </p:txBody>
      </p:sp>
      <p:pic>
        <p:nvPicPr>
          <p:cNvPr id="1032" name="Picture 14"/>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t="3670"/>
          <a:stretch>
            <a:fillRect/>
          </a:stretch>
        </p:blipFill>
        <p:spPr bwMode="auto">
          <a:xfrm>
            <a:off x="5694760" y="52511"/>
            <a:ext cx="1163240" cy="264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79"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Lst>
  <p:txStyles>
    <p:titleStyle>
      <a:lvl1pPr algn="l" rtl="0" eaLnBrk="1" fontAlgn="base" hangingPunct="1">
        <a:spcBef>
          <a:spcPct val="0"/>
        </a:spcBef>
        <a:spcAft>
          <a:spcPct val="0"/>
        </a:spcAft>
        <a:defRPr kumimoji="1" sz="2100">
          <a:solidFill>
            <a:srgbClr val="4087C8"/>
          </a:solidFill>
          <a:latin typeface="+mj-lt"/>
          <a:ea typeface="+mj-ea"/>
          <a:cs typeface="+mj-cs"/>
        </a:defRPr>
      </a:lvl1pPr>
      <a:lvl2pPr algn="l" rtl="0" eaLnBrk="1" fontAlgn="base" hangingPunct="1">
        <a:spcBef>
          <a:spcPct val="0"/>
        </a:spcBef>
        <a:spcAft>
          <a:spcPct val="0"/>
        </a:spcAft>
        <a:defRPr kumimoji="1" sz="21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1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1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100">
          <a:solidFill>
            <a:srgbClr val="4087C8"/>
          </a:solidFill>
          <a:latin typeface="HGP創英角ｺﾞｼｯｸUB" pitchFamily="50" charset="-128"/>
          <a:ea typeface="HGP創英角ｺﾞｼｯｸUB" pitchFamily="50" charset="-128"/>
        </a:defRPr>
      </a:lvl5pPr>
      <a:lvl6pPr marL="342900" algn="l" rtl="0" eaLnBrk="1" fontAlgn="base" hangingPunct="1">
        <a:spcBef>
          <a:spcPct val="0"/>
        </a:spcBef>
        <a:spcAft>
          <a:spcPct val="0"/>
        </a:spcAft>
        <a:defRPr kumimoji="1" sz="2100">
          <a:solidFill>
            <a:srgbClr val="4087C8"/>
          </a:solidFill>
          <a:latin typeface="HGP創英角ｺﾞｼｯｸUB" pitchFamily="50" charset="-128"/>
          <a:ea typeface="HGP創英角ｺﾞｼｯｸUB" pitchFamily="50" charset="-128"/>
        </a:defRPr>
      </a:lvl6pPr>
      <a:lvl7pPr marL="685800" algn="l" rtl="0" eaLnBrk="1" fontAlgn="base" hangingPunct="1">
        <a:spcBef>
          <a:spcPct val="0"/>
        </a:spcBef>
        <a:spcAft>
          <a:spcPct val="0"/>
        </a:spcAft>
        <a:defRPr kumimoji="1" sz="2100">
          <a:solidFill>
            <a:srgbClr val="4087C8"/>
          </a:solidFill>
          <a:latin typeface="HGP創英角ｺﾞｼｯｸUB" pitchFamily="50" charset="-128"/>
          <a:ea typeface="HGP創英角ｺﾞｼｯｸUB" pitchFamily="50" charset="-128"/>
        </a:defRPr>
      </a:lvl7pPr>
      <a:lvl8pPr marL="1028700" algn="l" rtl="0" eaLnBrk="1" fontAlgn="base" hangingPunct="1">
        <a:spcBef>
          <a:spcPct val="0"/>
        </a:spcBef>
        <a:spcAft>
          <a:spcPct val="0"/>
        </a:spcAft>
        <a:defRPr kumimoji="1" sz="2100">
          <a:solidFill>
            <a:srgbClr val="4087C8"/>
          </a:solidFill>
          <a:latin typeface="HGP創英角ｺﾞｼｯｸUB" pitchFamily="50" charset="-128"/>
          <a:ea typeface="HGP創英角ｺﾞｼｯｸUB" pitchFamily="50" charset="-128"/>
        </a:defRPr>
      </a:lvl8pPr>
      <a:lvl9pPr marL="1371600" algn="l" rtl="0" eaLnBrk="1" fontAlgn="base" hangingPunct="1">
        <a:spcBef>
          <a:spcPct val="0"/>
        </a:spcBef>
        <a:spcAft>
          <a:spcPct val="0"/>
        </a:spcAft>
        <a:defRPr kumimoji="1" sz="2100">
          <a:solidFill>
            <a:srgbClr val="4087C8"/>
          </a:solidFill>
          <a:latin typeface="HGP創英角ｺﾞｼｯｸUB" pitchFamily="50" charset="-128"/>
          <a:ea typeface="HGP創英角ｺﾞｼｯｸUB" pitchFamily="50" charset="-128"/>
        </a:defRPr>
      </a:lvl9pPr>
    </p:titleStyle>
    <p:bodyStyle>
      <a:lvl1pPr marL="257175" indent="-257175" algn="l" rtl="0" eaLnBrk="1" fontAlgn="base" hangingPunct="1">
        <a:spcBef>
          <a:spcPct val="20000"/>
        </a:spcBef>
        <a:spcAft>
          <a:spcPct val="0"/>
        </a:spcAft>
        <a:buChar char="•"/>
        <a:defRPr kumimoji="1" sz="2400">
          <a:solidFill>
            <a:schemeClr val="tx1"/>
          </a:solidFill>
          <a:latin typeface="+mn-lt"/>
          <a:ea typeface="+mn-ea"/>
          <a:cs typeface="+mn-cs"/>
        </a:defRPr>
      </a:lvl1pPr>
      <a:lvl2pPr marL="557213" indent="-214313" algn="l" rtl="0" eaLnBrk="1" fontAlgn="base" hangingPunct="1">
        <a:spcBef>
          <a:spcPct val="20000"/>
        </a:spcBef>
        <a:spcAft>
          <a:spcPct val="0"/>
        </a:spcAft>
        <a:buChar char="–"/>
        <a:defRPr kumimoji="1" sz="2100">
          <a:solidFill>
            <a:schemeClr val="tx1"/>
          </a:solidFill>
          <a:latin typeface="+mn-lt"/>
          <a:ea typeface="+mn-ea"/>
        </a:defRPr>
      </a:lvl2pPr>
      <a:lvl3pPr marL="857250" indent="-171450" algn="l" rtl="0" eaLnBrk="1" fontAlgn="base" hangingPunct="1">
        <a:spcBef>
          <a:spcPct val="20000"/>
        </a:spcBef>
        <a:spcAft>
          <a:spcPct val="0"/>
        </a:spcAft>
        <a:buChar char="•"/>
        <a:defRPr kumimoji="1" sz="1800">
          <a:solidFill>
            <a:schemeClr val="tx1"/>
          </a:solidFill>
          <a:latin typeface="+mn-lt"/>
          <a:ea typeface="+mn-ea"/>
        </a:defRPr>
      </a:lvl3pPr>
      <a:lvl4pPr marL="1200150" indent="-171450" algn="l" rtl="0" eaLnBrk="1" fontAlgn="base" hangingPunct="1">
        <a:spcBef>
          <a:spcPct val="20000"/>
        </a:spcBef>
        <a:spcAft>
          <a:spcPct val="0"/>
        </a:spcAft>
        <a:buChar char="–"/>
        <a:defRPr kumimoji="1" sz="1500">
          <a:solidFill>
            <a:schemeClr val="tx1"/>
          </a:solidFill>
          <a:latin typeface="+mn-lt"/>
          <a:ea typeface="+mn-ea"/>
        </a:defRPr>
      </a:lvl4pPr>
      <a:lvl5pPr marL="1543050" indent="-171450" algn="l" rtl="0" eaLnBrk="1" fontAlgn="base" hangingPunct="1">
        <a:spcBef>
          <a:spcPct val="20000"/>
        </a:spcBef>
        <a:spcAft>
          <a:spcPct val="0"/>
        </a:spcAft>
        <a:buChar char="»"/>
        <a:defRPr kumimoji="1" sz="1500">
          <a:solidFill>
            <a:schemeClr val="tx1"/>
          </a:solidFill>
          <a:latin typeface="+mn-lt"/>
          <a:ea typeface="+mn-ea"/>
        </a:defRPr>
      </a:lvl5pPr>
      <a:lvl6pPr marL="1885950" indent="-171450" algn="l" rtl="0" eaLnBrk="1" fontAlgn="base" hangingPunct="1">
        <a:spcBef>
          <a:spcPct val="20000"/>
        </a:spcBef>
        <a:spcAft>
          <a:spcPct val="0"/>
        </a:spcAft>
        <a:buChar char="»"/>
        <a:defRPr kumimoji="1" sz="1500">
          <a:solidFill>
            <a:schemeClr val="tx1"/>
          </a:solidFill>
          <a:latin typeface="+mn-lt"/>
          <a:ea typeface="+mn-ea"/>
        </a:defRPr>
      </a:lvl6pPr>
      <a:lvl7pPr marL="2228850" indent="-171450" algn="l" rtl="0" eaLnBrk="1" fontAlgn="base" hangingPunct="1">
        <a:spcBef>
          <a:spcPct val="20000"/>
        </a:spcBef>
        <a:spcAft>
          <a:spcPct val="0"/>
        </a:spcAft>
        <a:buChar char="»"/>
        <a:defRPr kumimoji="1" sz="1500">
          <a:solidFill>
            <a:schemeClr val="tx1"/>
          </a:solidFill>
          <a:latin typeface="+mn-lt"/>
          <a:ea typeface="+mn-ea"/>
        </a:defRPr>
      </a:lvl7pPr>
      <a:lvl8pPr marL="2571750" indent="-171450" algn="l" rtl="0" eaLnBrk="1" fontAlgn="base" hangingPunct="1">
        <a:spcBef>
          <a:spcPct val="20000"/>
        </a:spcBef>
        <a:spcAft>
          <a:spcPct val="0"/>
        </a:spcAft>
        <a:buChar char="»"/>
        <a:defRPr kumimoji="1" sz="1500">
          <a:solidFill>
            <a:schemeClr val="tx1"/>
          </a:solidFill>
          <a:latin typeface="+mn-lt"/>
          <a:ea typeface="+mn-ea"/>
        </a:defRPr>
      </a:lvl8pPr>
      <a:lvl9pPr marL="2914650" indent="-171450" algn="l" rtl="0" eaLnBrk="1" fontAlgn="base" hangingPunct="1">
        <a:spcBef>
          <a:spcPct val="20000"/>
        </a:spcBef>
        <a:spcAft>
          <a:spcPct val="0"/>
        </a:spcAft>
        <a:buChar char="»"/>
        <a:defRPr kumimoji="1" sz="1500">
          <a:solidFill>
            <a:schemeClr val="tx1"/>
          </a:solidFill>
          <a:latin typeface="+mn-lt"/>
          <a:ea typeface="+mn-ea"/>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png"/><Relationship Id="rId7" Type="http://schemas.openxmlformats.org/officeDocument/2006/relationships/image" Target="../media/image11.svg"/><Relationship Id="rId2" Type="http://schemas.openxmlformats.org/officeDocument/2006/relationships/hyperlink" Target="https://www.mlit.go.jp/unyuanzen/unyu_bousai_campaign2021.html" TargetMode="Externa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9.sv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2656" y="4686234"/>
            <a:ext cx="1436008" cy="957338"/>
          </a:xfrm>
          <a:prstGeom prst="rect">
            <a:avLst/>
          </a:prstGeom>
          <a:ln>
            <a:solidFill>
              <a:schemeClr val="bg2"/>
            </a:solidFill>
          </a:ln>
        </p:spPr>
      </p:pic>
      <p:sp>
        <p:nvSpPr>
          <p:cNvPr id="4" name="Rectangle 2"/>
          <p:cNvSpPr>
            <a:spLocks noGrp="1" noChangeArrowheads="1"/>
          </p:cNvSpPr>
          <p:nvPr>
            <p:ph type="title"/>
          </p:nvPr>
        </p:nvSpPr>
        <p:spPr>
          <a:xfrm>
            <a:off x="-27384" y="323528"/>
            <a:ext cx="6885385" cy="651312"/>
          </a:xfrm>
        </p:spPr>
        <p:txBody>
          <a:bodyPr/>
          <a:lstStyle/>
          <a:p>
            <a:pPr algn="ctr">
              <a:lnSpc>
                <a:spcPct val="120000"/>
              </a:lnSpc>
            </a:pPr>
            <a:r>
              <a:rPr lang="ja-JP" altLang="en-US" sz="1800" b="1" dirty="0">
                <a:solidFill>
                  <a:srgbClr val="0070C0"/>
                </a:solidFill>
              </a:rPr>
              <a:t>運輸防災セミナー＆運輸防災ワークショップ開催のお知らせ</a:t>
            </a:r>
            <a:r>
              <a:rPr lang="en-US" altLang="ja-JP" sz="1800" b="1" dirty="0">
                <a:solidFill>
                  <a:srgbClr val="0070C0"/>
                </a:solidFill>
                <a:effectLst/>
              </a:rPr>
              <a:t/>
            </a:r>
            <a:br>
              <a:rPr lang="en-US" altLang="ja-JP" sz="1800" b="1" dirty="0">
                <a:solidFill>
                  <a:srgbClr val="0070C0"/>
                </a:solidFill>
                <a:effectLst/>
              </a:rPr>
            </a:br>
            <a:r>
              <a:rPr lang="ja-JP" altLang="en-US" sz="1800" b="1" dirty="0">
                <a:solidFill>
                  <a:srgbClr val="0070C0"/>
                </a:solidFill>
                <a:effectLst/>
              </a:rPr>
              <a:t>～ 運輸防災マネジメント強化キャンペーン ～</a:t>
            </a:r>
          </a:p>
        </p:txBody>
      </p:sp>
      <p:sp>
        <p:nvSpPr>
          <p:cNvPr id="8" name="正方形/長方形 7">
            <a:extLst>
              <a:ext uri="{FF2B5EF4-FFF2-40B4-BE49-F238E27FC236}">
                <a16:creationId xmlns:a16="http://schemas.microsoft.com/office/drawing/2014/main" id="{1A440377-7481-4643-B7A6-D1F30B8C00D9}"/>
              </a:ext>
            </a:extLst>
          </p:cNvPr>
          <p:cNvSpPr/>
          <p:nvPr/>
        </p:nvSpPr>
        <p:spPr>
          <a:xfrm>
            <a:off x="200771" y="6084168"/>
            <a:ext cx="3240000" cy="2952328"/>
          </a:xfrm>
          <a:prstGeom prst="rect">
            <a:avLst/>
          </a:prstGeom>
          <a:solidFill>
            <a:schemeClr val="accent5">
              <a:alpha val="66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nSpc>
                <a:spcPts val="2200"/>
              </a:lnSpc>
              <a:defRPr/>
            </a:pPr>
            <a:endParaRPr lang="en-US" altLang="ja-JP" sz="1400" dirty="0">
              <a:solidFill>
                <a:schemeClr val="tx1"/>
              </a:solidFill>
            </a:endParaRPr>
          </a:p>
          <a:p>
            <a:pPr lvl="0">
              <a:lnSpc>
                <a:spcPts val="2200"/>
              </a:lnSpc>
              <a:defRPr/>
            </a:pPr>
            <a:r>
              <a:rPr lang="ja-JP" altLang="en-US" sz="1100" b="1" dirty="0">
                <a:solidFill>
                  <a:schemeClr val="tx1"/>
                </a:solidFill>
              </a:rPr>
              <a:t>◆運輸防災マネジメントのポイント</a:t>
            </a:r>
            <a:endParaRPr lang="en-US" altLang="ja-JP" sz="1100" b="1" dirty="0">
              <a:solidFill>
                <a:schemeClr val="tx1"/>
              </a:solidFill>
            </a:endParaRPr>
          </a:p>
          <a:p>
            <a:pPr lvl="0">
              <a:lnSpc>
                <a:spcPts val="2200"/>
              </a:lnSpc>
              <a:defRPr/>
            </a:pPr>
            <a:r>
              <a:rPr lang="ja-JP" altLang="en-US" sz="1100" dirty="0">
                <a:solidFill>
                  <a:schemeClr val="tx1"/>
                </a:solidFill>
              </a:rPr>
              <a:t>　経営トップの責務、自然災害リスク評価と　　</a:t>
            </a:r>
            <a:r>
              <a:rPr lang="en-US" altLang="ja-JP" sz="1100" dirty="0">
                <a:solidFill>
                  <a:schemeClr val="tx1"/>
                </a:solidFill>
              </a:rPr>
              <a:t/>
            </a:r>
            <a:br>
              <a:rPr lang="en-US" altLang="ja-JP" sz="1100" dirty="0">
                <a:solidFill>
                  <a:schemeClr val="tx1"/>
                </a:solidFill>
              </a:rPr>
            </a:br>
            <a:r>
              <a:rPr lang="ja-JP" altLang="en-US" sz="1100" dirty="0">
                <a:solidFill>
                  <a:schemeClr val="tx1"/>
                </a:solidFill>
              </a:rPr>
              <a:t>　その対応、防災の基本方針、各種訓練　他</a:t>
            </a:r>
            <a:endParaRPr lang="en-US" altLang="ja-JP" sz="1100" dirty="0">
              <a:solidFill>
                <a:schemeClr val="tx1"/>
              </a:solidFill>
            </a:endParaRPr>
          </a:p>
          <a:p>
            <a:pPr lvl="0">
              <a:lnSpc>
                <a:spcPts val="2200"/>
              </a:lnSpc>
              <a:defRPr/>
            </a:pPr>
            <a:endParaRPr lang="en-US" altLang="ja-JP" sz="1100" b="1" dirty="0">
              <a:solidFill>
                <a:schemeClr val="tx1"/>
              </a:solidFill>
            </a:endParaRPr>
          </a:p>
          <a:p>
            <a:pPr lvl="0">
              <a:lnSpc>
                <a:spcPts val="2200"/>
              </a:lnSpc>
              <a:defRPr/>
            </a:pPr>
            <a:r>
              <a:rPr lang="ja-JP" altLang="en-US" sz="1100" b="1" dirty="0">
                <a:solidFill>
                  <a:schemeClr val="tx1"/>
                </a:solidFill>
              </a:rPr>
              <a:t>◆取組事例、参考情報等の紹介</a:t>
            </a:r>
            <a:endParaRPr lang="en-US" altLang="ja-JP" sz="1100" b="1" dirty="0">
              <a:solidFill>
                <a:schemeClr val="tx1"/>
              </a:solidFill>
            </a:endParaRPr>
          </a:p>
          <a:p>
            <a:pPr lvl="0">
              <a:lnSpc>
                <a:spcPts val="2200"/>
              </a:lnSpc>
              <a:defRPr/>
            </a:pPr>
            <a:r>
              <a:rPr lang="ja-JP" altLang="en-US" sz="1100" dirty="0">
                <a:solidFill>
                  <a:schemeClr val="tx1"/>
                </a:solidFill>
              </a:rPr>
              <a:t>　車両等避難タイムライン、計画運休、</a:t>
            </a:r>
            <a:r>
              <a:rPr lang="en-US" altLang="ja-JP" sz="1100" dirty="0">
                <a:solidFill>
                  <a:schemeClr val="tx1"/>
                </a:solidFill>
              </a:rPr>
              <a:t/>
            </a:r>
            <a:br>
              <a:rPr lang="en-US" altLang="ja-JP" sz="1100" dirty="0">
                <a:solidFill>
                  <a:schemeClr val="tx1"/>
                </a:solidFill>
              </a:rPr>
            </a:br>
            <a:r>
              <a:rPr lang="ja-JP" altLang="en-US" sz="1100" dirty="0">
                <a:solidFill>
                  <a:schemeClr val="tx1"/>
                </a:solidFill>
              </a:rPr>
              <a:t>　荷主への働きかけ、荷主勧告制度、 　</a:t>
            </a:r>
            <a:r>
              <a:rPr lang="en-US" altLang="ja-JP" sz="1100" dirty="0">
                <a:solidFill>
                  <a:schemeClr val="tx1"/>
                </a:solidFill>
              </a:rPr>
              <a:t/>
            </a:r>
            <a:br>
              <a:rPr lang="en-US" altLang="ja-JP" sz="1100" dirty="0">
                <a:solidFill>
                  <a:schemeClr val="tx1"/>
                </a:solidFill>
              </a:rPr>
            </a:br>
            <a:r>
              <a:rPr lang="ja-JP" altLang="en-US" sz="1100" dirty="0">
                <a:solidFill>
                  <a:schemeClr val="tx1"/>
                </a:solidFill>
              </a:rPr>
              <a:t>　車両特性教育　他</a:t>
            </a:r>
            <a:endParaRPr lang="en-US" altLang="ja-JP" sz="1100" b="1" dirty="0">
              <a:solidFill>
                <a:srgbClr val="000000"/>
              </a:solidFill>
              <a:latin typeface="Segoe UI"/>
              <a:ea typeface="メイリオ"/>
            </a:endParaRPr>
          </a:p>
        </p:txBody>
      </p:sp>
      <p:sp>
        <p:nvSpPr>
          <p:cNvPr id="2" name="正方形/長方形 1"/>
          <p:cNvSpPr/>
          <p:nvPr/>
        </p:nvSpPr>
        <p:spPr>
          <a:xfrm>
            <a:off x="203933" y="3465338"/>
            <a:ext cx="6496937" cy="14108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defTabSz="685800">
              <a:lnSpc>
                <a:spcPct val="150000"/>
              </a:lnSpc>
              <a:defRPr/>
            </a:pPr>
            <a:r>
              <a:rPr lang="ja-JP" altLang="en-US" sz="1200" dirty="0">
                <a:solidFill>
                  <a:srgbClr val="000000"/>
                </a:solidFill>
                <a:effectLst>
                  <a:glow rad="228600">
                    <a:schemeClr val="accent3">
                      <a:satMod val="175000"/>
                      <a:alpha val="40000"/>
                    </a:schemeClr>
                  </a:glow>
                </a:effectLst>
              </a:rPr>
              <a:t>　運輸防災マネジメントの推進について、運輸事業者への普及啓発を強化するため、出水期対策等として、運輸防災ワークショップと連携する形で運輸防災マネジメントセミナーを集中的に実施し（強化キャンペーン）、もって風水害、地震等に対する運輸事業者の対応力の向上に資することを目的としています。</a:t>
            </a:r>
            <a:endParaRPr lang="ja-JP" altLang="en-US" sz="1200" dirty="0">
              <a:solidFill>
                <a:srgbClr val="000000"/>
              </a:solidFill>
              <a:effectLst>
                <a:glow rad="228600">
                  <a:schemeClr val="accent3">
                    <a:satMod val="175000"/>
                    <a:alpha val="40000"/>
                  </a:schemeClr>
                </a:glow>
              </a:effectLst>
              <a:latin typeface="Segoe UI"/>
              <a:ea typeface="メイリオ"/>
            </a:endParaRPr>
          </a:p>
        </p:txBody>
      </p:sp>
      <p:sp>
        <p:nvSpPr>
          <p:cNvPr id="13" name="テキスト ボックス 12">
            <a:extLst>
              <a:ext uri="{FF2B5EF4-FFF2-40B4-BE49-F238E27FC236}">
                <a16:creationId xmlns:a16="http://schemas.microsoft.com/office/drawing/2014/main" id="{D685FD22-00F7-4D69-9A59-90AFCC66D2DD}"/>
              </a:ext>
            </a:extLst>
          </p:cNvPr>
          <p:cNvSpPr txBox="1"/>
          <p:nvPr/>
        </p:nvSpPr>
        <p:spPr>
          <a:xfrm>
            <a:off x="116632" y="1143181"/>
            <a:ext cx="6584238" cy="492443"/>
          </a:xfrm>
          <a:prstGeom prst="rect">
            <a:avLst/>
          </a:prstGeom>
          <a:noFill/>
        </p:spPr>
        <p:txBody>
          <a:bodyPr wrap="square" rtlCol="0">
            <a:spAutoFit/>
          </a:bodyPr>
          <a:lstStyle/>
          <a:p>
            <a:pPr defTabSz="685800">
              <a:defRPr/>
            </a:pPr>
            <a:r>
              <a:rPr lang="ja-JP" altLang="en-US" sz="1400" b="1" dirty="0">
                <a:solidFill>
                  <a:srgbClr val="000000"/>
                </a:solidFill>
                <a:effectLst>
                  <a:glow rad="228600">
                    <a:schemeClr val="accent3">
                      <a:satMod val="175000"/>
                      <a:alpha val="40000"/>
                    </a:schemeClr>
                  </a:glow>
                </a:effectLst>
                <a:latin typeface="Segoe UI"/>
                <a:ea typeface="メイリオ"/>
              </a:rPr>
              <a:t>期間　</a:t>
            </a:r>
            <a:r>
              <a:rPr lang="ja-JP" altLang="en-US" sz="1400" dirty="0">
                <a:solidFill>
                  <a:srgbClr val="000000"/>
                </a:solidFill>
                <a:effectLst>
                  <a:glow rad="228600">
                    <a:schemeClr val="accent3">
                      <a:satMod val="175000"/>
                      <a:alpha val="40000"/>
                    </a:schemeClr>
                  </a:glow>
                </a:effectLst>
                <a:latin typeface="Segoe UI"/>
                <a:ea typeface="メイリオ"/>
              </a:rPr>
              <a:t>令和３年６月～９月（４カ月間）</a:t>
            </a:r>
            <a:endParaRPr lang="en-US" altLang="ja-JP" sz="1400" dirty="0">
              <a:solidFill>
                <a:srgbClr val="000000"/>
              </a:solidFill>
              <a:effectLst>
                <a:glow rad="228600">
                  <a:schemeClr val="accent3">
                    <a:satMod val="175000"/>
                    <a:alpha val="40000"/>
                  </a:schemeClr>
                </a:glow>
              </a:effectLst>
              <a:latin typeface="Segoe UI"/>
              <a:ea typeface="メイリオ"/>
            </a:endParaRPr>
          </a:p>
          <a:p>
            <a:pPr defTabSz="685800">
              <a:defRPr/>
            </a:pPr>
            <a:r>
              <a:rPr lang="ja-JP" altLang="en-US" sz="1200" dirty="0">
                <a:solidFill>
                  <a:srgbClr val="000000"/>
                </a:solidFill>
                <a:effectLst>
                  <a:glow rad="228600">
                    <a:schemeClr val="accent3">
                      <a:satMod val="175000"/>
                      <a:alpha val="40000"/>
                    </a:schemeClr>
                  </a:glow>
                </a:effectLst>
                <a:latin typeface="Segoe UI"/>
                <a:ea typeface="メイリオ"/>
              </a:rPr>
              <a:t>　　　　　　　　　　　　　　　　　</a:t>
            </a:r>
            <a:r>
              <a:rPr lang="en-US" altLang="ja-JP" sz="1100" dirty="0">
                <a:solidFill>
                  <a:srgbClr val="000000"/>
                </a:solidFill>
                <a:effectLst>
                  <a:glow rad="228600">
                    <a:schemeClr val="accent3">
                      <a:satMod val="175000"/>
                      <a:alpha val="40000"/>
                    </a:schemeClr>
                  </a:glow>
                </a:effectLst>
                <a:latin typeface="Segoe UI"/>
                <a:ea typeface="メイリオ"/>
              </a:rPr>
              <a:t>※</a:t>
            </a:r>
            <a:r>
              <a:rPr lang="ja-JP" altLang="en-US" sz="1100" dirty="0">
                <a:solidFill>
                  <a:srgbClr val="000000"/>
                </a:solidFill>
                <a:effectLst>
                  <a:glow rad="228600">
                    <a:schemeClr val="accent3">
                      <a:satMod val="175000"/>
                      <a:alpha val="40000"/>
                    </a:schemeClr>
                  </a:glow>
                </a:effectLst>
                <a:latin typeface="Segoe UI"/>
                <a:ea typeface="メイリオ"/>
              </a:rPr>
              <a:t>詳細については</a:t>
            </a:r>
            <a:r>
              <a:rPr lang="en-US" altLang="ja-JP" sz="1100" dirty="0">
                <a:solidFill>
                  <a:srgbClr val="000000"/>
                </a:solidFill>
                <a:effectLst>
                  <a:glow rad="228600">
                    <a:schemeClr val="accent3">
                      <a:satMod val="175000"/>
                      <a:alpha val="40000"/>
                    </a:schemeClr>
                  </a:glow>
                </a:effectLst>
                <a:latin typeface="Segoe UI"/>
                <a:ea typeface="メイリオ"/>
              </a:rPr>
              <a:t>5</a:t>
            </a:r>
            <a:r>
              <a:rPr lang="ja-JP" altLang="en-US" sz="1100" dirty="0">
                <a:solidFill>
                  <a:srgbClr val="000000"/>
                </a:solidFill>
                <a:effectLst>
                  <a:glow rad="228600">
                    <a:schemeClr val="accent3">
                      <a:satMod val="175000"/>
                      <a:alpha val="40000"/>
                    </a:schemeClr>
                  </a:glow>
                </a:effectLst>
                <a:latin typeface="Segoe UI"/>
                <a:ea typeface="メイリオ"/>
              </a:rPr>
              <a:t>月中旬を目途に国交省</a:t>
            </a:r>
            <a:r>
              <a:rPr lang="en-US" altLang="ja-JP" sz="1100" dirty="0">
                <a:solidFill>
                  <a:srgbClr val="000000"/>
                </a:solidFill>
                <a:effectLst>
                  <a:glow rad="228600">
                    <a:schemeClr val="accent3">
                      <a:satMod val="175000"/>
                      <a:alpha val="40000"/>
                    </a:schemeClr>
                  </a:glow>
                </a:effectLst>
                <a:latin typeface="Segoe UI"/>
                <a:ea typeface="メイリオ"/>
              </a:rPr>
              <a:t>HP</a:t>
            </a:r>
            <a:r>
              <a:rPr lang="ja-JP" altLang="en-US" sz="1100" dirty="0">
                <a:solidFill>
                  <a:srgbClr val="000000"/>
                </a:solidFill>
                <a:effectLst>
                  <a:glow rad="228600">
                    <a:schemeClr val="accent3">
                      <a:satMod val="175000"/>
                      <a:alpha val="40000"/>
                    </a:schemeClr>
                  </a:glow>
                </a:effectLst>
                <a:latin typeface="Segoe UI"/>
                <a:ea typeface="メイリオ"/>
              </a:rPr>
              <a:t>に公開予定</a:t>
            </a:r>
            <a:endParaRPr lang="ja-JP" altLang="en-US" sz="1400" dirty="0">
              <a:solidFill>
                <a:srgbClr val="000000"/>
              </a:solidFill>
              <a:effectLst>
                <a:glow rad="228600">
                  <a:schemeClr val="accent3">
                    <a:satMod val="175000"/>
                    <a:alpha val="40000"/>
                  </a:schemeClr>
                </a:glow>
              </a:effectLst>
              <a:latin typeface="Segoe UI"/>
              <a:ea typeface="メイリオ"/>
            </a:endParaRPr>
          </a:p>
        </p:txBody>
      </p:sp>
      <p:sp>
        <p:nvSpPr>
          <p:cNvPr id="15" name="正方形/長方形 14"/>
          <p:cNvSpPr/>
          <p:nvPr/>
        </p:nvSpPr>
        <p:spPr>
          <a:xfrm>
            <a:off x="-1587" y="1043608"/>
            <a:ext cx="86709" cy="33284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6" name="テキスト ボックス 15">
            <a:extLst>
              <a:ext uri="{FF2B5EF4-FFF2-40B4-BE49-F238E27FC236}">
                <a16:creationId xmlns:a16="http://schemas.microsoft.com/office/drawing/2014/main" id="{D685FD22-00F7-4D69-9A59-90AFCC66D2DD}"/>
              </a:ext>
            </a:extLst>
          </p:cNvPr>
          <p:cNvSpPr txBox="1"/>
          <p:nvPr/>
        </p:nvSpPr>
        <p:spPr>
          <a:xfrm>
            <a:off x="116632" y="1648199"/>
            <a:ext cx="6912470" cy="523220"/>
          </a:xfrm>
          <a:prstGeom prst="rect">
            <a:avLst/>
          </a:prstGeom>
          <a:noFill/>
        </p:spPr>
        <p:txBody>
          <a:bodyPr wrap="none" rtlCol="0">
            <a:spAutoFit/>
          </a:bodyPr>
          <a:lstStyle/>
          <a:p>
            <a:pPr defTabSz="685800">
              <a:defRPr/>
            </a:pPr>
            <a:r>
              <a:rPr lang="ja-JP" altLang="en-US" sz="1400" b="1" dirty="0">
                <a:solidFill>
                  <a:srgbClr val="000000"/>
                </a:solidFill>
                <a:effectLst>
                  <a:glow rad="228600">
                    <a:schemeClr val="accent3">
                      <a:satMod val="175000"/>
                      <a:alpha val="40000"/>
                    </a:schemeClr>
                  </a:glow>
                </a:effectLst>
                <a:latin typeface="Segoe UI"/>
                <a:ea typeface="メイリオ"/>
              </a:rPr>
              <a:t>方式　</a:t>
            </a:r>
            <a:r>
              <a:rPr lang="ja-JP" altLang="en-US" sz="1400" dirty="0">
                <a:solidFill>
                  <a:srgbClr val="000000"/>
                </a:solidFill>
                <a:effectLst>
                  <a:glow rad="228600">
                    <a:schemeClr val="accent3">
                      <a:satMod val="175000"/>
                      <a:alpha val="40000"/>
                    </a:schemeClr>
                  </a:glow>
                </a:effectLst>
                <a:latin typeface="Segoe UI"/>
                <a:ea typeface="メイリオ"/>
              </a:rPr>
              <a:t>オンライン</a:t>
            </a:r>
            <a:endParaRPr lang="en-US" altLang="ja-JP" sz="1400" dirty="0">
              <a:solidFill>
                <a:srgbClr val="000000"/>
              </a:solidFill>
              <a:effectLst>
                <a:glow rad="228600">
                  <a:schemeClr val="accent3">
                    <a:satMod val="175000"/>
                    <a:alpha val="40000"/>
                  </a:schemeClr>
                </a:glow>
              </a:effectLst>
              <a:latin typeface="Segoe UI"/>
              <a:ea typeface="メイリオ"/>
            </a:endParaRPr>
          </a:p>
          <a:p>
            <a:pPr defTabSz="685800">
              <a:defRPr/>
            </a:pPr>
            <a:r>
              <a:rPr lang="ja-JP" altLang="en-US" sz="1400" dirty="0">
                <a:solidFill>
                  <a:srgbClr val="000000"/>
                </a:solidFill>
                <a:effectLst>
                  <a:glow rad="228600">
                    <a:schemeClr val="accent3">
                      <a:satMod val="175000"/>
                      <a:alpha val="40000"/>
                    </a:schemeClr>
                  </a:glow>
                </a:effectLst>
                <a:latin typeface="Segoe UI"/>
                <a:ea typeface="メイリオ"/>
              </a:rPr>
              <a:t>　　　　</a:t>
            </a:r>
            <a:r>
              <a:rPr lang="ja-JP" altLang="en-US" sz="1100" dirty="0">
                <a:solidFill>
                  <a:srgbClr val="000000"/>
                </a:solidFill>
                <a:effectLst>
                  <a:glow rad="228600">
                    <a:schemeClr val="accent3">
                      <a:satMod val="175000"/>
                      <a:alpha val="40000"/>
                    </a:schemeClr>
                  </a:glow>
                </a:effectLst>
                <a:latin typeface="Segoe UI"/>
                <a:ea typeface="メイリオ"/>
              </a:rPr>
              <a:t>（使用システム　本省開催：</a:t>
            </a:r>
            <a:r>
              <a:rPr lang="en-US" altLang="ja-JP" sz="1100" dirty="0">
                <a:effectLst>
                  <a:glow rad="228600">
                    <a:schemeClr val="accent3">
                      <a:satMod val="175000"/>
                      <a:alpha val="40000"/>
                    </a:schemeClr>
                  </a:glow>
                </a:effectLst>
                <a:latin typeface="Segoe UI"/>
                <a:ea typeface="メイリオ"/>
              </a:rPr>
              <a:t> Cisco </a:t>
            </a:r>
            <a:r>
              <a:rPr lang="en-US" altLang="ja-JP" sz="1100" dirty="0" err="1">
                <a:effectLst>
                  <a:glow rad="228600">
                    <a:schemeClr val="accent3">
                      <a:satMod val="175000"/>
                      <a:alpha val="40000"/>
                    </a:schemeClr>
                  </a:glow>
                </a:effectLst>
                <a:latin typeface="Segoe UI"/>
                <a:ea typeface="メイリオ"/>
              </a:rPr>
              <a:t>Webex</a:t>
            </a:r>
            <a:r>
              <a:rPr lang="en-US" altLang="ja-JP" sz="1100" dirty="0">
                <a:effectLst>
                  <a:glow rad="228600">
                    <a:schemeClr val="accent3">
                      <a:satMod val="175000"/>
                      <a:alpha val="40000"/>
                    </a:schemeClr>
                  </a:glow>
                </a:effectLst>
                <a:latin typeface="Segoe UI"/>
                <a:ea typeface="メイリオ"/>
              </a:rPr>
              <a:t> </a:t>
            </a:r>
            <a:r>
              <a:rPr lang="ja-JP" altLang="en-US" sz="1100" dirty="0">
                <a:effectLst>
                  <a:glow rad="228600">
                    <a:schemeClr val="accent3">
                      <a:satMod val="175000"/>
                      <a:alpha val="40000"/>
                    </a:schemeClr>
                  </a:glow>
                </a:effectLst>
                <a:latin typeface="Segoe UI"/>
                <a:ea typeface="メイリオ"/>
              </a:rPr>
              <a:t>又は</a:t>
            </a:r>
            <a:r>
              <a:rPr lang="en-US" altLang="ja-JP" sz="1100" dirty="0">
                <a:solidFill>
                  <a:srgbClr val="000000"/>
                </a:solidFill>
                <a:effectLst>
                  <a:glow rad="228600">
                    <a:schemeClr val="accent3">
                      <a:satMod val="175000"/>
                      <a:alpha val="40000"/>
                    </a:schemeClr>
                  </a:glow>
                </a:effectLst>
                <a:latin typeface="Segoe UI"/>
                <a:ea typeface="メイリオ"/>
              </a:rPr>
              <a:t>Microsoft</a:t>
            </a:r>
            <a:r>
              <a:rPr lang="ja-JP" altLang="en-US" sz="1100" dirty="0">
                <a:solidFill>
                  <a:srgbClr val="000000"/>
                </a:solidFill>
                <a:effectLst>
                  <a:glow rad="228600">
                    <a:schemeClr val="accent3">
                      <a:satMod val="175000"/>
                      <a:alpha val="40000"/>
                    </a:schemeClr>
                  </a:glow>
                </a:effectLst>
                <a:latin typeface="Segoe UI"/>
                <a:ea typeface="メイリオ"/>
              </a:rPr>
              <a:t> </a:t>
            </a:r>
            <a:r>
              <a:rPr lang="en-US" altLang="ja-JP" sz="1100" dirty="0">
                <a:solidFill>
                  <a:srgbClr val="000000"/>
                </a:solidFill>
                <a:effectLst>
                  <a:glow rad="228600">
                    <a:schemeClr val="accent3">
                      <a:satMod val="175000"/>
                      <a:alpha val="40000"/>
                    </a:schemeClr>
                  </a:glow>
                </a:effectLst>
                <a:latin typeface="Segoe UI"/>
                <a:ea typeface="メイリオ"/>
              </a:rPr>
              <a:t>Teams</a:t>
            </a:r>
            <a:r>
              <a:rPr lang="ja-JP" altLang="en-US" sz="1100" dirty="0">
                <a:solidFill>
                  <a:srgbClr val="000000"/>
                </a:solidFill>
                <a:effectLst>
                  <a:glow rad="228600">
                    <a:schemeClr val="accent3">
                      <a:satMod val="175000"/>
                      <a:alpha val="40000"/>
                    </a:schemeClr>
                  </a:glow>
                </a:effectLst>
                <a:latin typeface="Segoe UI"/>
                <a:ea typeface="メイリオ"/>
              </a:rPr>
              <a:t> </a:t>
            </a:r>
            <a:r>
              <a:rPr lang="en-US" altLang="ja-JP" sz="1100" dirty="0">
                <a:solidFill>
                  <a:srgbClr val="000000"/>
                </a:solidFill>
                <a:effectLst>
                  <a:glow rad="228600">
                    <a:schemeClr val="accent3">
                      <a:satMod val="175000"/>
                      <a:alpha val="40000"/>
                    </a:schemeClr>
                  </a:glow>
                </a:effectLst>
                <a:latin typeface="Segoe UI"/>
                <a:ea typeface="メイリオ"/>
              </a:rPr>
              <a:t>/</a:t>
            </a:r>
            <a:r>
              <a:rPr lang="ja-JP" altLang="en-US" sz="1100" dirty="0">
                <a:solidFill>
                  <a:srgbClr val="000000"/>
                </a:solidFill>
                <a:effectLst>
                  <a:glow rad="228600">
                    <a:schemeClr val="accent3">
                      <a:satMod val="175000"/>
                      <a:alpha val="40000"/>
                    </a:schemeClr>
                  </a:glow>
                </a:effectLst>
                <a:latin typeface="Segoe UI"/>
                <a:ea typeface="メイリオ"/>
              </a:rPr>
              <a:t> 地方開催：</a:t>
            </a:r>
            <a:r>
              <a:rPr lang="en-US" altLang="ja-JP" sz="1100" dirty="0">
                <a:effectLst>
                  <a:glow rad="228600">
                    <a:schemeClr val="accent3">
                      <a:satMod val="175000"/>
                      <a:alpha val="40000"/>
                    </a:schemeClr>
                  </a:glow>
                </a:effectLst>
                <a:latin typeface="Segoe UI"/>
                <a:ea typeface="メイリオ"/>
              </a:rPr>
              <a:t>Cisco </a:t>
            </a:r>
            <a:r>
              <a:rPr lang="en-US" altLang="ja-JP" sz="1100" dirty="0" err="1">
                <a:effectLst>
                  <a:glow rad="228600">
                    <a:schemeClr val="accent3">
                      <a:satMod val="175000"/>
                      <a:alpha val="40000"/>
                    </a:schemeClr>
                  </a:glow>
                </a:effectLst>
                <a:latin typeface="Segoe UI"/>
                <a:ea typeface="メイリオ"/>
              </a:rPr>
              <a:t>Webex</a:t>
            </a:r>
            <a:r>
              <a:rPr lang="ja-JP" altLang="en-US" sz="1100" dirty="0">
                <a:solidFill>
                  <a:srgbClr val="000000"/>
                </a:solidFill>
                <a:effectLst>
                  <a:glow rad="228600">
                    <a:schemeClr val="accent3">
                      <a:satMod val="175000"/>
                      <a:alpha val="40000"/>
                    </a:schemeClr>
                  </a:glow>
                </a:effectLst>
                <a:latin typeface="Segoe UI"/>
                <a:ea typeface="メイリオ"/>
              </a:rPr>
              <a:t> ）</a:t>
            </a:r>
            <a:endParaRPr lang="ja-JP" altLang="en-US" sz="1200" dirty="0">
              <a:solidFill>
                <a:srgbClr val="000000"/>
              </a:solidFill>
              <a:effectLst>
                <a:glow rad="228600">
                  <a:schemeClr val="accent3">
                    <a:satMod val="175000"/>
                    <a:alpha val="40000"/>
                  </a:schemeClr>
                </a:glow>
              </a:effectLst>
              <a:latin typeface="Segoe UI"/>
              <a:ea typeface="メイリオ"/>
            </a:endParaRPr>
          </a:p>
        </p:txBody>
      </p:sp>
      <p:sp>
        <p:nvSpPr>
          <p:cNvPr id="18" name="テキスト ボックス 17">
            <a:extLst>
              <a:ext uri="{FF2B5EF4-FFF2-40B4-BE49-F238E27FC236}">
                <a16:creationId xmlns:a16="http://schemas.microsoft.com/office/drawing/2014/main" id="{D685FD22-00F7-4D69-9A59-90AFCC66D2DD}"/>
              </a:ext>
            </a:extLst>
          </p:cNvPr>
          <p:cNvSpPr txBox="1"/>
          <p:nvPr/>
        </p:nvSpPr>
        <p:spPr>
          <a:xfrm>
            <a:off x="116632" y="2479292"/>
            <a:ext cx="5926622" cy="553998"/>
          </a:xfrm>
          <a:prstGeom prst="rect">
            <a:avLst/>
          </a:prstGeom>
          <a:noFill/>
        </p:spPr>
        <p:txBody>
          <a:bodyPr wrap="none" rtlCol="0">
            <a:spAutoFit/>
          </a:bodyPr>
          <a:lstStyle/>
          <a:p>
            <a:pPr defTabSz="685800">
              <a:defRPr/>
            </a:pPr>
            <a:r>
              <a:rPr lang="ja-JP" altLang="en-US" sz="1400" b="1" dirty="0">
                <a:solidFill>
                  <a:srgbClr val="000000"/>
                </a:solidFill>
                <a:effectLst>
                  <a:glow rad="228600">
                    <a:schemeClr val="accent3">
                      <a:satMod val="175000"/>
                      <a:alpha val="40000"/>
                    </a:schemeClr>
                  </a:glow>
                </a:effectLst>
                <a:latin typeface="Segoe UI"/>
                <a:ea typeface="メイリオ"/>
              </a:rPr>
              <a:t>主催</a:t>
            </a:r>
            <a:r>
              <a:rPr lang="ja-JP" altLang="en-US" sz="1600" b="1" dirty="0">
                <a:solidFill>
                  <a:srgbClr val="000000"/>
                </a:solidFill>
                <a:effectLst>
                  <a:glow rad="228600">
                    <a:schemeClr val="accent3">
                      <a:satMod val="175000"/>
                      <a:alpha val="40000"/>
                    </a:schemeClr>
                  </a:glow>
                </a:effectLst>
                <a:latin typeface="Segoe UI"/>
                <a:ea typeface="メイリオ"/>
              </a:rPr>
              <a:t>　</a:t>
            </a:r>
            <a:r>
              <a:rPr lang="ja-JP" altLang="en-US" sz="1400" dirty="0">
                <a:solidFill>
                  <a:srgbClr val="000000"/>
                </a:solidFill>
                <a:effectLst>
                  <a:glow rad="228600">
                    <a:schemeClr val="accent3">
                      <a:satMod val="175000"/>
                      <a:alpha val="40000"/>
                    </a:schemeClr>
                  </a:glow>
                </a:effectLst>
                <a:latin typeface="Segoe UI"/>
                <a:ea typeface="メイリオ"/>
              </a:rPr>
              <a:t>国土交通省 大臣官房 運輸安全監理官・参事官（運輸安全防災）</a:t>
            </a:r>
            <a:endParaRPr lang="en-US" altLang="ja-JP" sz="1400" dirty="0">
              <a:solidFill>
                <a:srgbClr val="000000"/>
              </a:solidFill>
              <a:effectLst>
                <a:glow rad="228600">
                  <a:schemeClr val="accent3">
                    <a:satMod val="175000"/>
                    <a:alpha val="40000"/>
                  </a:schemeClr>
                </a:glow>
              </a:effectLst>
              <a:latin typeface="Segoe UI"/>
              <a:ea typeface="メイリオ"/>
            </a:endParaRPr>
          </a:p>
          <a:p>
            <a:pPr defTabSz="685800">
              <a:defRPr/>
            </a:pPr>
            <a:r>
              <a:rPr lang="ja-JP" altLang="en-US" sz="1400" dirty="0">
                <a:solidFill>
                  <a:srgbClr val="000000"/>
                </a:solidFill>
                <a:effectLst>
                  <a:glow rad="228600">
                    <a:schemeClr val="accent3">
                      <a:satMod val="175000"/>
                      <a:alpha val="40000"/>
                    </a:schemeClr>
                  </a:glow>
                </a:effectLst>
                <a:latin typeface="Segoe UI"/>
                <a:ea typeface="メイリオ"/>
              </a:rPr>
              <a:t>　　　 地方運輸局、</a:t>
            </a:r>
            <a:r>
              <a:rPr lang="ja-JP" altLang="en-US" sz="1400" dirty="0">
                <a:effectLst>
                  <a:glow rad="228600">
                    <a:schemeClr val="accent3">
                      <a:satMod val="175000"/>
                      <a:alpha val="40000"/>
                    </a:schemeClr>
                  </a:glow>
                </a:effectLst>
                <a:latin typeface="Segoe UI"/>
                <a:ea typeface="メイリオ"/>
              </a:rPr>
              <a:t>神戸運輸監理部、</a:t>
            </a:r>
            <a:r>
              <a:rPr lang="ja-JP" altLang="en-US" sz="1400" dirty="0">
                <a:solidFill>
                  <a:srgbClr val="000000"/>
                </a:solidFill>
                <a:effectLst>
                  <a:glow rad="228600">
                    <a:schemeClr val="accent3">
                      <a:satMod val="175000"/>
                      <a:alpha val="40000"/>
                    </a:schemeClr>
                  </a:glow>
                </a:effectLst>
                <a:latin typeface="Segoe UI"/>
                <a:ea typeface="メイリオ"/>
              </a:rPr>
              <a:t>沖縄総合事務局</a:t>
            </a:r>
          </a:p>
        </p:txBody>
      </p:sp>
      <p:sp>
        <p:nvSpPr>
          <p:cNvPr id="20" name="テキスト ボックス 19">
            <a:extLst>
              <a:ext uri="{FF2B5EF4-FFF2-40B4-BE49-F238E27FC236}">
                <a16:creationId xmlns:a16="http://schemas.microsoft.com/office/drawing/2014/main" id="{D685FD22-00F7-4D69-9A59-90AFCC66D2DD}"/>
              </a:ext>
            </a:extLst>
          </p:cNvPr>
          <p:cNvSpPr txBox="1"/>
          <p:nvPr/>
        </p:nvSpPr>
        <p:spPr>
          <a:xfrm>
            <a:off x="116632" y="3177306"/>
            <a:ext cx="1082348" cy="307777"/>
          </a:xfrm>
          <a:prstGeom prst="rect">
            <a:avLst/>
          </a:prstGeom>
          <a:noFill/>
        </p:spPr>
        <p:txBody>
          <a:bodyPr wrap="none" rtlCol="0">
            <a:spAutoFit/>
          </a:bodyPr>
          <a:lstStyle/>
          <a:p>
            <a:pPr defTabSz="685800">
              <a:defRPr/>
            </a:pPr>
            <a:r>
              <a:rPr lang="ja-JP" altLang="en-US" sz="1400" b="1" dirty="0">
                <a:solidFill>
                  <a:srgbClr val="000000"/>
                </a:solidFill>
                <a:effectLst>
                  <a:glow rad="228600">
                    <a:schemeClr val="accent3">
                      <a:satMod val="175000"/>
                      <a:alpha val="40000"/>
                    </a:schemeClr>
                  </a:glow>
                </a:effectLst>
                <a:latin typeface="Segoe UI"/>
                <a:ea typeface="メイリオ"/>
              </a:rPr>
              <a:t>趣旨・目的</a:t>
            </a:r>
          </a:p>
        </p:txBody>
      </p:sp>
      <p:sp>
        <p:nvSpPr>
          <p:cNvPr id="28" name="テキスト ボックス 27">
            <a:extLst>
              <a:ext uri="{FF2B5EF4-FFF2-40B4-BE49-F238E27FC236}">
                <a16:creationId xmlns:a16="http://schemas.microsoft.com/office/drawing/2014/main" id="{D685FD22-00F7-4D69-9A59-90AFCC66D2DD}"/>
              </a:ext>
            </a:extLst>
          </p:cNvPr>
          <p:cNvSpPr txBox="1"/>
          <p:nvPr/>
        </p:nvSpPr>
        <p:spPr>
          <a:xfrm>
            <a:off x="116632" y="5793765"/>
            <a:ext cx="1261884" cy="307777"/>
          </a:xfrm>
          <a:prstGeom prst="rect">
            <a:avLst/>
          </a:prstGeom>
          <a:noFill/>
        </p:spPr>
        <p:txBody>
          <a:bodyPr wrap="none" rtlCol="0">
            <a:spAutoFit/>
          </a:bodyPr>
          <a:lstStyle/>
          <a:p>
            <a:pPr defTabSz="685800">
              <a:defRPr/>
            </a:pPr>
            <a:r>
              <a:rPr lang="ja-JP" altLang="en-US" sz="1400" b="1" dirty="0">
                <a:solidFill>
                  <a:srgbClr val="000000"/>
                </a:solidFill>
                <a:effectLst>
                  <a:glow rad="228600">
                    <a:schemeClr val="accent3">
                      <a:satMod val="175000"/>
                      <a:alpha val="40000"/>
                    </a:schemeClr>
                  </a:glow>
                </a:effectLst>
                <a:latin typeface="Segoe UI"/>
                <a:ea typeface="メイリオ"/>
              </a:rPr>
              <a:t>内　容（案）</a:t>
            </a:r>
          </a:p>
        </p:txBody>
      </p:sp>
      <p:sp>
        <p:nvSpPr>
          <p:cNvPr id="3" name="正方形/長方形 2"/>
          <p:cNvSpPr/>
          <p:nvPr/>
        </p:nvSpPr>
        <p:spPr>
          <a:xfrm>
            <a:off x="213512" y="6084168"/>
            <a:ext cx="3240000" cy="307777"/>
          </a:xfrm>
          <a:prstGeom prst="rect">
            <a:avLst/>
          </a:prstGeom>
          <a:solidFill>
            <a:srgbClr val="0070C0"/>
          </a:solidFill>
        </p:spPr>
        <p:txBody>
          <a:bodyPr wrap="square">
            <a:spAutoFit/>
          </a:bodyPr>
          <a:lstStyle/>
          <a:p>
            <a:pPr algn="ctr">
              <a:lnSpc>
                <a:spcPts val="1650"/>
              </a:lnSpc>
              <a:defRPr/>
            </a:pPr>
            <a:r>
              <a:rPr lang="ja-JP" altLang="en-US" sz="1400" b="1" dirty="0">
                <a:solidFill>
                  <a:schemeClr val="bg1"/>
                </a:solidFill>
                <a:latin typeface="+mn-ea"/>
                <a:ea typeface="+mn-ea"/>
              </a:rPr>
              <a:t>運輸防災セミナー  </a:t>
            </a:r>
            <a:endParaRPr lang="en-US" altLang="ja-JP" sz="1400" b="1" dirty="0">
              <a:solidFill>
                <a:schemeClr val="bg1"/>
              </a:solidFill>
              <a:latin typeface="+mn-ea"/>
              <a:ea typeface="+mn-ea"/>
            </a:endParaRPr>
          </a:p>
        </p:txBody>
      </p:sp>
      <p:sp>
        <p:nvSpPr>
          <p:cNvPr id="30" name="正方形/長方形 29">
            <a:extLst>
              <a:ext uri="{FF2B5EF4-FFF2-40B4-BE49-F238E27FC236}">
                <a16:creationId xmlns:a16="http://schemas.microsoft.com/office/drawing/2014/main" id="{1A440377-7481-4643-B7A6-D1F30B8C00D9}"/>
              </a:ext>
            </a:extLst>
          </p:cNvPr>
          <p:cNvSpPr/>
          <p:nvPr/>
        </p:nvSpPr>
        <p:spPr>
          <a:xfrm>
            <a:off x="3501008" y="6084168"/>
            <a:ext cx="3287497" cy="2952328"/>
          </a:xfrm>
          <a:prstGeom prst="rect">
            <a:avLst/>
          </a:prstGeom>
          <a:solidFill>
            <a:schemeClr val="accent5">
              <a:alpha val="65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nSpc>
                <a:spcPts val="2200"/>
              </a:lnSpc>
              <a:defRPr/>
            </a:pPr>
            <a:endParaRPr lang="en-US" altLang="ja-JP" sz="1400" dirty="0">
              <a:solidFill>
                <a:schemeClr val="tx1"/>
              </a:solidFill>
            </a:endParaRPr>
          </a:p>
          <a:p>
            <a:pPr lvl="0">
              <a:lnSpc>
                <a:spcPts val="2200"/>
              </a:lnSpc>
              <a:defRPr/>
            </a:pPr>
            <a:r>
              <a:rPr lang="ja-JP" altLang="en-US" sz="1100" b="1" dirty="0">
                <a:solidFill>
                  <a:schemeClr val="tx1"/>
                </a:solidFill>
              </a:rPr>
              <a:t>◆気象情報</a:t>
            </a:r>
            <a:r>
              <a:rPr lang="ja-JP" altLang="en-US" sz="1100" dirty="0">
                <a:solidFill>
                  <a:schemeClr val="tx1"/>
                </a:solidFill>
              </a:rPr>
              <a:t>（地方開催）</a:t>
            </a:r>
            <a:endParaRPr lang="en-US" altLang="ja-JP" sz="1100" dirty="0">
              <a:solidFill>
                <a:schemeClr val="tx1"/>
              </a:solidFill>
            </a:endParaRPr>
          </a:p>
          <a:p>
            <a:pPr lvl="0">
              <a:lnSpc>
                <a:spcPts val="2200"/>
              </a:lnSpc>
              <a:defRPr/>
            </a:pPr>
            <a:r>
              <a:rPr lang="ja-JP" altLang="en-US" sz="1100" b="1" dirty="0">
                <a:solidFill>
                  <a:schemeClr val="tx1"/>
                </a:solidFill>
              </a:rPr>
              <a:t>　</a:t>
            </a:r>
            <a:r>
              <a:rPr lang="ja-JP" altLang="en-US" sz="1100" dirty="0">
                <a:solidFill>
                  <a:schemeClr val="tx1"/>
                </a:solidFill>
              </a:rPr>
              <a:t>警報・注意報等の見方、使い方等</a:t>
            </a:r>
            <a:r>
              <a:rPr lang="ja-JP" altLang="en-US" sz="1100" b="1" u="sng" dirty="0">
                <a:solidFill>
                  <a:schemeClr val="tx1"/>
                </a:solidFill>
              </a:rPr>
              <a:t>　</a:t>
            </a:r>
            <a:endParaRPr lang="en-US" altLang="ja-JP" sz="1100" b="1" u="sng" dirty="0">
              <a:solidFill>
                <a:schemeClr val="tx1"/>
              </a:solidFill>
            </a:endParaRPr>
          </a:p>
          <a:p>
            <a:pPr lvl="0">
              <a:lnSpc>
                <a:spcPts val="2200"/>
              </a:lnSpc>
              <a:defRPr/>
            </a:pPr>
            <a:r>
              <a:rPr lang="ja-JP" altLang="en-US" sz="1100" b="1" dirty="0">
                <a:solidFill>
                  <a:schemeClr val="tx1"/>
                </a:solidFill>
              </a:rPr>
              <a:t>◆河川情報、ハザードマップ等</a:t>
            </a:r>
            <a:r>
              <a:rPr lang="ja-JP" altLang="en-US" sz="1100" dirty="0">
                <a:solidFill>
                  <a:schemeClr val="tx1"/>
                </a:solidFill>
              </a:rPr>
              <a:t>（地方開催）</a:t>
            </a:r>
            <a:endParaRPr lang="en-US" altLang="ja-JP" sz="1100" b="1" dirty="0">
              <a:solidFill>
                <a:schemeClr val="tx1"/>
              </a:solidFill>
            </a:endParaRPr>
          </a:p>
          <a:p>
            <a:pPr lvl="0">
              <a:lnSpc>
                <a:spcPts val="2200"/>
              </a:lnSpc>
              <a:defRPr/>
            </a:pPr>
            <a:r>
              <a:rPr lang="ja-JP" altLang="en-US" sz="1100" b="1" dirty="0">
                <a:solidFill>
                  <a:schemeClr val="tx1"/>
                </a:solidFill>
              </a:rPr>
              <a:t>　</a:t>
            </a:r>
            <a:r>
              <a:rPr lang="ja-JP" altLang="en-US" sz="1100" dirty="0">
                <a:solidFill>
                  <a:schemeClr val="tx1"/>
                </a:solidFill>
              </a:rPr>
              <a:t>河川水位、ハザードマップの見方等</a:t>
            </a:r>
            <a:endParaRPr lang="en-US" altLang="ja-JP" sz="1100" dirty="0">
              <a:solidFill>
                <a:schemeClr val="tx1"/>
              </a:solidFill>
            </a:endParaRPr>
          </a:p>
          <a:p>
            <a:pPr lvl="0">
              <a:lnSpc>
                <a:spcPts val="2200"/>
              </a:lnSpc>
              <a:defRPr/>
            </a:pPr>
            <a:r>
              <a:rPr lang="ja-JP" altLang="en-US" sz="1100" b="1" dirty="0">
                <a:solidFill>
                  <a:schemeClr val="tx1"/>
                </a:solidFill>
              </a:rPr>
              <a:t>◆ハザードマップから自然災害リスク（洪水）</a:t>
            </a:r>
            <a:endParaRPr lang="en-US" altLang="ja-JP" sz="1100" b="1" dirty="0">
              <a:solidFill>
                <a:schemeClr val="tx1"/>
              </a:solidFill>
            </a:endParaRPr>
          </a:p>
          <a:p>
            <a:pPr lvl="0">
              <a:lnSpc>
                <a:spcPts val="2200"/>
              </a:lnSpc>
              <a:defRPr/>
            </a:pPr>
            <a:r>
              <a:rPr lang="ja-JP" altLang="en-US" sz="1100" b="1" dirty="0">
                <a:solidFill>
                  <a:schemeClr val="tx1"/>
                </a:solidFill>
              </a:rPr>
              <a:t>　を考えるワークショップ</a:t>
            </a:r>
            <a:r>
              <a:rPr lang="ja-JP" altLang="en-US" sz="1100" dirty="0">
                <a:solidFill>
                  <a:schemeClr val="tx1"/>
                </a:solidFill>
              </a:rPr>
              <a:t>（地方開催）</a:t>
            </a:r>
            <a:endParaRPr lang="en-US" altLang="ja-JP" sz="1100" b="1" dirty="0">
              <a:solidFill>
                <a:schemeClr val="tx1"/>
              </a:solidFill>
            </a:endParaRPr>
          </a:p>
          <a:p>
            <a:pPr lvl="0">
              <a:lnSpc>
                <a:spcPts val="2200"/>
              </a:lnSpc>
              <a:defRPr/>
            </a:pPr>
            <a:r>
              <a:rPr lang="ja-JP" altLang="en-US" sz="1100" dirty="0">
                <a:solidFill>
                  <a:schemeClr val="tx1"/>
                </a:solidFill>
              </a:rPr>
              <a:t>　ハザードマップの使い方、被害の想定　他</a:t>
            </a:r>
            <a:endParaRPr lang="en-US" altLang="ja-JP" sz="1100" dirty="0">
              <a:solidFill>
                <a:schemeClr val="tx1"/>
              </a:solidFill>
            </a:endParaRPr>
          </a:p>
          <a:p>
            <a:pPr lvl="0">
              <a:lnSpc>
                <a:spcPts val="2200"/>
              </a:lnSpc>
              <a:defRPr/>
            </a:pPr>
            <a:r>
              <a:rPr lang="ja-JP" altLang="en-US" sz="1100" b="1" dirty="0">
                <a:solidFill>
                  <a:schemeClr val="tx1"/>
                </a:solidFill>
              </a:rPr>
              <a:t>◆災害イマジネーションワークショップ</a:t>
            </a:r>
            <a:r>
              <a:rPr lang="ja-JP" altLang="en-US" sz="1100" dirty="0">
                <a:solidFill>
                  <a:schemeClr val="tx1"/>
                </a:solidFill>
              </a:rPr>
              <a:t>（本省）</a:t>
            </a:r>
            <a:endParaRPr lang="en-US" altLang="ja-JP" sz="1100" b="1" dirty="0">
              <a:solidFill>
                <a:schemeClr val="tx1"/>
              </a:solidFill>
            </a:endParaRPr>
          </a:p>
          <a:p>
            <a:pPr lvl="0">
              <a:lnSpc>
                <a:spcPts val="2200"/>
              </a:lnSpc>
              <a:defRPr/>
            </a:pPr>
            <a:r>
              <a:rPr lang="ja-JP" altLang="en-US" sz="1100" b="1" dirty="0">
                <a:solidFill>
                  <a:schemeClr val="tx1"/>
                </a:solidFill>
              </a:rPr>
              <a:t>　</a:t>
            </a:r>
            <a:r>
              <a:rPr lang="ja-JP" altLang="en-US" sz="1100" dirty="0">
                <a:solidFill>
                  <a:schemeClr val="tx1"/>
                </a:solidFill>
              </a:rPr>
              <a:t>地震・津波シナリオによる机上訓練</a:t>
            </a:r>
          </a:p>
        </p:txBody>
      </p:sp>
      <p:sp>
        <p:nvSpPr>
          <p:cNvPr id="5" name="正方形/長方形 4"/>
          <p:cNvSpPr/>
          <p:nvPr/>
        </p:nvSpPr>
        <p:spPr>
          <a:xfrm>
            <a:off x="3501009" y="6084168"/>
            <a:ext cx="3287496" cy="307777"/>
          </a:xfrm>
          <a:prstGeom prst="rect">
            <a:avLst/>
          </a:prstGeom>
          <a:solidFill>
            <a:srgbClr val="0070C0"/>
          </a:solidFill>
        </p:spPr>
        <p:txBody>
          <a:bodyPr wrap="square">
            <a:spAutoFit/>
          </a:bodyPr>
          <a:lstStyle/>
          <a:p>
            <a:pPr algn="ctr"/>
            <a:r>
              <a:rPr lang="ja-JP" altLang="en-US" sz="1400" b="1" dirty="0">
                <a:solidFill>
                  <a:schemeClr val="bg1"/>
                </a:solidFill>
                <a:latin typeface="+mn-ea"/>
                <a:ea typeface="+mn-ea"/>
              </a:rPr>
              <a:t>運輸防災ワークショップ</a:t>
            </a:r>
            <a:endParaRPr lang="ja-JP" altLang="en-US" sz="1400" dirty="0">
              <a:solidFill>
                <a:schemeClr val="bg1"/>
              </a:solidFill>
            </a:endParaRPr>
          </a:p>
        </p:txBody>
      </p:sp>
      <p:pic>
        <p:nvPicPr>
          <p:cNvPr id="10" name="図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75982" y="4686234"/>
            <a:ext cx="1436758" cy="957600"/>
          </a:xfrm>
          <a:prstGeom prst="rect">
            <a:avLst/>
          </a:prstGeom>
          <a:ln>
            <a:solidFill>
              <a:schemeClr val="bg2"/>
            </a:solidFill>
          </a:ln>
        </p:spPr>
      </p:pic>
      <p:pic>
        <p:nvPicPr>
          <p:cNvPr id="11" name="図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62212" y="4686234"/>
            <a:ext cx="1436758" cy="957600"/>
          </a:xfrm>
          <a:prstGeom prst="rect">
            <a:avLst/>
          </a:prstGeom>
          <a:ln>
            <a:solidFill>
              <a:schemeClr val="bg2"/>
            </a:solidFill>
          </a:ln>
        </p:spPr>
      </p:pic>
      <p:pic>
        <p:nvPicPr>
          <p:cNvPr id="12" name="図 11"/>
          <p:cNvPicPr>
            <a:picLocks noChangeAspect="1"/>
          </p:cNvPicPr>
          <p:nvPr/>
        </p:nvPicPr>
        <p:blipFill rotWithShape="1">
          <a:blip r:embed="rId5" cstate="print">
            <a:extLst>
              <a:ext uri="{28A0092B-C50C-407E-A947-70E740481C1C}">
                <a14:useLocalDpi xmlns:a14="http://schemas.microsoft.com/office/drawing/2010/main" val="0"/>
              </a:ext>
            </a:extLst>
          </a:blip>
          <a:srcRect l="33356" t="35410" r="6660" b="11140"/>
          <a:stretch/>
        </p:blipFill>
        <p:spPr>
          <a:xfrm>
            <a:off x="1918136" y="4686234"/>
            <a:ext cx="1408374" cy="958100"/>
          </a:xfrm>
          <a:prstGeom prst="rect">
            <a:avLst/>
          </a:prstGeom>
          <a:ln>
            <a:solidFill>
              <a:schemeClr val="bg2"/>
            </a:solidFill>
          </a:ln>
        </p:spPr>
      </p:pic>
      <p:sp>
        <p:nvSpPr>
          <p:cNvPr id="25" name="正方形/長方形 24">
            <a:extLst>
              <a:ext uri="{FF2B5EF4-FFF2-40B4-BE49-F238E27FC236}">
                <a16:creationId xmlns:a16="http://schemas.microsoft.com/office/drawing/2014/main" id="{5FBB3BE0-F1D9-4B5D-880D-24AF7017201F}"/>
              </a:ext>
            </a:extLst>
          </p:cNvPr>
          <p:cNvSpPr/>
          <p:nvPr/>
        </p:nvSpPr>
        <p:spPr>
          <a:xfrm>
            <a:off x="-1960" y="1574856"/>
            <a:ext cx="86709" cy="33284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26" name="正方形/長方形 25">
            <a:extLst>
              <a:ext uri="{FF2B5EF4-FFF2-40B4-BE49-F238E27FC236}">
                <a16:creationId xmlns:a16="http://schemas.microsoft.com/office/drawing/2014/main" id="{23732403-B412-42EB-BE61-6BE2ACBCA21A}"/>
              </a:ext>
            </a:extLst>
          </p:cNvPr>
          <p:cNvSpPr/>
          <p:nvPr/>
        </p:nvSpPr>
        <p:spPr>
          <a:xfrm>
            <a:off x="-1960" y="2406657"/>
            <a:ext cx="86709" cy="33284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27" name="正方形/長方形 26">
            <a:extLst>
              <a:ext uri="{FF2B5EF4-FFF2-40B4-BE49-F238E27FC236}">
                <a16:creationId xmlns:a16="http://schemas.microsoft.com/office/drawing/2014/main" id="{C6A975A8-2CF5-408C-8856-44579FB00D3D}"/>
              </a:ext>
            </a:extLst>
          </p:cNvPr>
          <p:cNvSpPr/>
          <p:nvPr/>
        </p:nvSpPr>
        <p:spPr>
          <a:xfrm>
            <a:off x="-1960" y="3111430"/>
            <a:ext cx="86709" cy="33284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29" name="正方形/長方形 28">
            <a:extLst>
              <a:ext uri="{FF2B5EF4-FFF2-40B4-BE49-F238E27FC236}">
                <a16:creationId xmlns:a16="http://schemas.microsoft.com/office/drawing/2014/main" id="{B7B537E0-5345-4305-BE1E-A3F399CCDE41}"/>
              </a:ext>
            </a:extLst>
          </p:cNvPr>
          <p:cNvSpPr/>
          <p:nvPr/>
        </p:nvSpPr>
        <p:spPr>
          <a:xfrm>
            <a:off x="-9695" y="5724128"/>
            <a:ext cx="86709" cy="33284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7" name="テキスト ボックス 6"/>
          <p:cNvSpPr txBox="1"/>
          <p:nvPr/>
        </p:nvSpPr>
        <p:spPr>
          <a:xfrm>
            <a:off x="1199719" y="2131302"/>
            <a:ext cx="5346425" cy="253916"/>
          </a:xfrm>
          <a:prstGeom prst="rect">
            <a:avLst/>
          </a:prstGeom>
          <a:noFill/>
        </p:spPr>
        <p:txBody>
          <a:bodyPr wrap="square" rtlCol="0">
            <a:spAutoFit/>
          </a:bodyPr>
          <a:lstStyle/>
          <a:p>
            <a:r>
              <a:rPr kumimoji="1" lang="en-US" altLang="ja-JP" sz="1050" dirty="0">
                <a:latin typeface="+mn-ea"/>
                <a:ea typeface="+mn-ea"/>
              </a:rPr>
              <a:t>※</a:t>
            </a:r>
            <a:r>
              <a:rPr lang="ja-JP" altLang="en-US" sz="1050" dirty="0">
                <a:latin typeface="+mn-ea"/>
                <a:ea typeface="+mn-ea"/>
              </a:rPr>
              <a:t>スマートフォン、タブレット等での参加も可能。地方開催ではマイク・カメラ利用。</a:t>
            </a:r>
            <a:endParaRPr kumimoji="1" lang="ja-JP" altLang="en-US" sz="1050" dirty="0">
              <a:latin typeface="+mn-ea"/>
              <a:ea typeface="+mn-ea"/>
            </a:endParaRPr>
          </a:p>
        </p:txBody>
      </p:sp>
      <p:sp>
        <p:nvSpPr>
          <p:cNvPr id="9" name="テキスト ボックス 8"/>
          <p:cNvSpPr txBox="1"/>
          <p:nvPr/>
        </p:nvSpPr>
        <p:spPr>
          <a:xfrm>
            <a:off x="5062212" y="10235"/>
            <a:ext cx="595035" cy="338554"/>
          </a:xfrm>
          <a:prstGeom prst="rect">
            <a:avLst/>
          </a:prstGeom>
          <a:noFill/>
          <a:ln>
            <a:solidFill>
              <a:schemeClr val="tx1"/>
            </a:solidFill>
          </a:ln>
        </p:spPr>
        <p:txBody>
          <a:bodyPr wrap="none" rtlCol="0">
            <a:spAutoFit/>
          </a:bodyPr>
          <a:lstStyle/>
          <a:p>
            <a:r>
              <a:rPr kumimoji="1" lang="ja-JP" altLang="en-US" sz="1600" dirty="0" smtClean="0">
                <a:latin typeface="+mj-ea"/>
                <a:ea typeface="+mj-ea"/>
              </a:rPr>
              <a:t>別添</a:t>
            </a:r>
            <a:endParaRPr kumimoji="1" lang="ja-JP" altLang="en-US" sz="1600" dirty="0">
              <a:latin typeface="+mj-ea"/>
              <a:ea typeface="+mj-ea"/>
            </a:endParaRPr>
          </a:p>
        </p:txBody>
      </p:sp>
    </p:spTree>
    <p:extLst>
      <p:ext uri="{BB962C8B-B14F-4D97-AF65-F5344CB8AC3E}">
        <p14:creationId xmlns:p14="http://schemas.microsoft.com/office/powerpoint/2010/main" val="3019293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テキスト ボックス 24">
            <a:extLst>
              <a:ext uri="{FF2B5EF4-FFF2-40B4-BE49-F238E27FC236}">
                <a16:creationId xmlns:a16="http://schemas.microsoft.com/office/drawing/2014/main" id="{D685FD22-00F7-4D69-9A59-90AFCC66D2DD}"/>
              </a:ext>
            </a:extLst>
          </p:cNvPr>
          <p:cNvSpPr txBox="1"/>
          <p:nvPr/>
        </p:nvSpPr>
        <p:spPr>
          <a:xfrm>
            <a:off x="171263" y="116856"/>
            <a:ext cx="1620957" cy="307777"/>
          </a:xfrm>
          <a:prstGeom prst="rect">
            <a:avLst/>
          </a:prstGeom>
          <a:noFill/>
        </p:spPr>
        <p:txBody>
          <a:bodyPr wrap="none" rtlCol="0">
            <a:spAutoFit/>
          </a:bodyPr>
          <a:lstStyle/>
          <a:p>
            <a:pPr defTabSz="685800">
              <a:defRPr/>
            </a:pPr>
            <a:r>
              <a:rPr lang="ja-JP" altLang="en-US" sz="1400" b="1" dirty="0">
                <a:solidFill>
                  <a:srgbClr val="000000"/>
                </a:solidFill>
                <a:latin typeface="Segoe UI"/>
                <a:ea typeface="メイリオ"/>
              </a:rPr>
              <a:t>プログラム（案）</a:t>
            </a:r>
          </a:p>
        </p:txBody>
      </p:sp>
      <p:sp>
        <p:nvSpPr>
          <p:cNvPr id="13" name="テキスト ボックス 12"/>
          <p:cNvSpPr txBox="1"/>
          <p:nvPr/>
        </p:nvSpPr>
        <p:spPr>
          <a:xfrm>
            <a:off x="177190" y="404888"/>
            <a:ext cx="1826141" cy="307777"/>
          </a:xfrm>
          <a:prstGeom prst="rect">
            <a:avLst/>
          </a:prstGeom>
          <a:noFill/>
        </p:spPr>
        <p:txBody>
          <a:bodyPr wrap="none" rtlCol="0">
            <a:spAutoFit/>
          </a:bodyPr>
          <a:lstStyle/>
          <a:p>
            <a:r>
              <a:rPr kumimoji="1" lang="ja-JP" altLang="en-US" sz="1400" b="1" dirty="0">
                <a:effectLst/>
                <a:latin typeface="+mn-ea"/>
                <a:ea typeface="+mn-ea"/>
              </a:rPr>
              <a:t>本省開催</a:t>
            </a:r>
            <a:r>
              <a:rPr kumimoji="1" lang="ja-JP" altLang="en-US" sz="1200" dirty="0">
                <a:effectLst/>
                <a:latin typeface="+mn-ea"/>
                <a:ea typeface="+mn-ea"/>
              </a:rPr>
              <a:t>（３回予定）</a:t>
            </a:r>
          </a:p>
        </p:txBody>
      </p:sp>
      <p:sp>
        <p:nvSpPr>
          <p:cNvPr id="19" name="テキスト ボックス 18"/>
          <p:cNvSpPr txBox="1"/>
          <p:nvPr/>
        </p:nvSpPr>
        <p:spPr>
          <a:xfrm>
            <a:off x="171263" y="2699792"/>
            <a:ext cx="902811" cy="307777"/>
          </a:xfrm>
          <a:prstGeom prst="rect">
            <a:avLst/>
          </a:prstGeom>
          <a:noFill/>
        </p:spPr>
        <p:txBody>
          <a:bodyPr wrap="none" rtlCol="0">
            <a:spAutoFit/>
          </a:bodyPr>
          <a:lstStyle/>
          <a:p>
            <a:r>
              <a:rPr lang="ja-JP" altLang="en-US" sz="1400" b="1" dirty="0">
                <a:effectLst/>
                <a:latin typeface="+mn-ea"/>
                <a:ea typeface="+mn-ea"/>
              </a:rPr>
              <a:t>地方</a:t>
            </a:r>
            <a:r>
              <a:rPr lang="ja-JP" altLang="en-US" sz="1400" b="1" dirty="0" smtClean="0">
                <a:effectLst/>
                <a:latin typeface="+mn-ea"/>
                <a:ea typeface="+mn-ea"/>
              </a:rPr>
              <a:t>開催</a:t>
            </a:r>
            <a:endParaRPr kumimoji="1" lang="ja-JP" altLang="en-US" sz="1100" dirty="0">
              <a:effectLst/>
              <a:latin typeface="+mn-ea"/>
              <a:ea typeface="+mn-ea"/>
            </a:endParaRPr>
          </a:p>
        </p:txBody>
      </p:sp>
      <p:sp>
        <p:nvSpPr>
          <p:cNvPr id="20" name="テキスト ボックス 19">
            <a:extLst>
              <a:ext uri="{FF2B5EF4-FFF2-40B4-BE49-F238E27FC236}">
                <a16:creationId xmlns:a16="http://schemas.microsoft.com/office/drawing/2014/main" id="{D685FD22-00F7-4D69-9A59-90AFCC66D2DD}"/>
              </a:ext>
            </a:extLst>
          </p:cNvPr>
          <p:cNvSpPr txBox="1"/>
          <p:nvPr/>
        </p:nvSpPr>
        <p:spPr>
          <a:xfrm>
            <a:off x="171263" y="7171311"/>
            <a:ext cx="1082348" cy="307777"/>
          </a:xfrm>
          <a:prstGeom prst="rect">
            <a:avLst/>
          </a:prstGeom>
          <a:noFill/>
        </p:spPr>
        <p:txBody>
          <a:bodyPr wrap="none" rtlCol="0">
            <a:spAutoFit/>
          </a:bodyPr>
          <a:lstStyle/>
          <a:p>
            <a:pPr defTabSz="685800">
              <a:defRPr/>
            </a:pPr>
            <a:r>
              <a:rPr lang="ja-JP" altLang="en-US" sz="1400" b="1" dirty="0">
                <a:solidFill>
                  <a:srgbClr val="000000"/>
                </a:solidFill>
                <a:effectLst>
                  <a:glow rad="228600">
                    <a:schemeClr val="accent3">
                      <a:satMod val="175000"/>
                      <a:alpha val="40000"/>
                    </a:schemeClr>
                  </a:glow>
                </a:effectLst>
                <a:latin typeface="Segoe UI"/>
                <a:ea typeface="メイリオ"/>
              </a:rPr>
              <a:t>お問合せ先</a:t>
            </a:r>
          </a:p>
        </p:txBody>
      </p:sp>
      <p:sp>
        <p:nvSpPr>
          <p:cNvPr id="22" name="テキスト ボックス 21">
            <a:extLst>
              <a:ext uri="{FF2B5EF4-FFF2-40B4-BE49-F238E27FC236}">
                <a16:creationId xmlns:a16="http://schemas.microsoft.com/office/drawing/2014/main" id="{D685FD22-00F7-4D69-9A59-90AFCC66D2DD}"/>
              </a:ext>
            </a:extLst>
          </p:cNvPr>
          <p:cNvSpPr txBox="1"/>
          <p:nvPr/>
        </p:nvSpPr>
        <p:spPr>
          <a:xfrm>
            <a:off x="171263" y="5759779"/>
            <a:ext cx="1261884" cy="307777"/>
          </a:xfrm>
          <a:prstGeom prst="rect">
            <a:avLst/>
          </a:prstGeom>
          <a:noFill/>
        </p:spPr>
        <p:txBody>
          <a:bodyPr wrap="none" rtlCol="0">
            <a:spAutoFit/>
          </a:bodyPr>
          <a:lstStyle/>
          <a:p>
            <a:pPr defTabSz="685800">
              <a:defRPr/>
            </a:pPr>
            <a:r>
              <a:rPr lang="ja-JP" altLang="en-US" sz="1400" b="1" dirty="0">
                <a:solidFill>
                  <a:srgbClr val="000000"/>
                </a:solidFill>
                <a:latin typeface="Segoe UI"/>
                <a:ea typeface="メイリオ"/>
              </a:rPr>
              <a:t>お申込み方法</a:t>
            </a:r>
          </a:p>
        </p:txBody>
      </p:sp>
      <p:sp>
        <p:nvSpPr>
          <p:cNvPr id="26" name="正方形/長方形 25">
            <a:extLst>
              <a:ext uri="{FF2B5EF4-FFF2-40B4-BE49-F238E27FC236}">
                <a16:creationId xmlns:a16="http://schemas.microsoft.com/office/drawing/2014/main" id="{1A440377-7481-4643-B7A6-D1F30B8C00D9}"/>
              </a:ext>
            </a:extLst>
          </p:cNvPr>
          <p:cNvSpPr/>
          <p:nvPr/>
        </p:nvSpPr>
        <p:spPr>
          <a:xfrm>
            <a:off x="205225" y="7461672"/>
            <a:ext cx="6395619" cy="672961"/>
          </a:xfrm>
          <a:prstGeom prst="rect">
            <a:avLst/>
          </a:prstGeom>
          <a:solidFill>
            <a:schemeClr val="accent5">
              <a:alpha val="65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nSpc>
                <a:spcPts val="2200"/>
              </a:lnSpc>
              <a:defRPr/>
            </a:pPr>
            <a:r>
              <a:rPr lang="ja-JP" altLang="en-US" sz="1200" b="1" dirty="0">
                <a:solidFill>
                  <a:schemeClr val="tx1"/>
                </a:solidFill>
              </a:rPr>
              <a:t>（本省開催分）</a:t>
            </a:r>
            <a:r>
              <a:rPr lang="ja-JP" altLang="en-US" sz="1200" dirty="0">
                <a:solidFill>
                  <a:schemeClr val="tx1"/>
                </a:solidFill>
              </a:rPr>
              <a:t>国土交通省 大臣官房　</a:t>
            </a:r>
            <a:r>
              <a:rPr lang="ja-JP" altLang="en-US" sz="1100" dirty="0">
                <a:solidFill>
                  <a:schemeClr val="tx1"/>
                </a:solidFill>
              </a:rPr>
              <a:t>代表　</a:t>
            </a:r>
            <a:r>
              <a:rPr lang="en-US" altLang="ja-JP" sz="1100" dirty="0">
                <a:solidFill>
                  <a:schemeClr val="tx1"/>
                </a:solidFill>
              </a:rPr>
              <a:t>03-5253-8111</a:t>
            </a:r>
            <a:r>
              <a:rPr lang="ja-JP" altLang="en-US" sz="1100" dirty="0">
                <a:solidFill>
                  <a:schemeClr val="tx1"/>
                </a:solidFill>
              </a:rPr>
              <a:t>（カッコ内は内線番号）</a:t>
            </a:r>
            <a:endParaRPr lang="en-US" altLang="ja-JP" sz="1100" dirty="0">
              <a:solidFill>
                <a:schemeClr val="tx1"/>
              </a:solidFill>
            </a:endParaRPr>
          </a:p>
          <a:p>
            <a:pPr lvl="0">
              <a:lnSpc>
                <a:spcPts val="2200"/>
              </a:lnSpc>
              <a:defRPr/>
            </a:pPr>
            <a:r>
              <a:rPr lang="ja-JP" altLang="en-US" sz="1100" dirty="0">
                <a:solidFill>
                  <a:schemeClr val="tx1"/>
                </a:solidFill>
              </a:rPr>
              <a:t>　</a:t>
            </a:r>
            <a:r>
              <a:rPr lang="ja-JP" altLang="en-US" sz="1100" dirty="0" smtClean="0">
                <a:solidFill>
                  <a:schemeClr val="tx1"/>
                </a:solidFill>
              </a:rPr>
              <a:t>　　　　　　　　運輸</a:t>
            </a:r>
            <a:r>
              <a:rPr lang="ja-JP" altLang="en-US" sz="1100" dirty="0">
                <a:solidFill>
                  <a:schemeClr val="tx1"/>
                </a:solidFill>
              </a:rPr>
              <a:t>安全監理官室　岡本</a:t>
            </a:r>
            <a:r>
              <a:rPr lang="ja-JP" altLang="en-US" sz="1100" dirty="0" smtClean="0">
                <a:solidFill>
                  <a:schemeClr val="tx1"/>
                </a:solidFill>
              </a:rPr>
              <a:t>（</a:t>
            </a:r>
            <a:r>
              <a:rPr lang="en-US" altLang="ja-JP" sz="1100" dirty="0">
                <a:solidFill>
                  <a:schemeClr val="tx1"/>
                </a:solidFill>
              </a:rPr>
              <a:t>22067</a:t>
            </a:r>
            <a:r>
              <a:rPr lang="ja-JP" altLang="en-US" sz="1100" dirty="0">
                <a:solidFill>
                  <a:schemeClr val="tx1"/>
                </a:solidFill>
              </a:rPr>
              <a:t>）・山田（</a:t>
            </a:r>
            <a:r>
              <a:rPr lang="en-US" altLang="ja-JP" sz="1100" dirty="0">
                <a:solidFill>
                  <a:schemeClr val="tx1"/>
                </a:solidFill>
              </a:rPr>
              <a:t>22062</a:t>
            </a:r>
            <a:r>
              <a:rPr lang="ja-JP" altLang="en-US" sz="1100" dirty="0">
                <a:solidFill>
                  <a:schemeClr val="tx1"/>
                </a:solidFill>
              </a:rPr>
              <a:t>）・川島（</a:t>
            </a:r>
            <a:r>
              <a:rPr lang="en-US" altLang="ja-JP" sz="1100" dirty="0">
                <a:solidFill>
                  <a:schemeClr val="tx1"/>
                </a:solidFill>
              </a:rPr>
              <a:t>22071</a:t>
            </a:r>
            <a:r>
              <a:rPr lang="ja-JP" altLang="en-US" sz="1100" dirty="0" smtClean="0">
                <a:solidFill>
                  <a:schemeClr val="tx1"/>
                </a:solidFill>
              </a:rPr>
              <a:t>）</a:t>
            </a:r>
            <a:endParaRPr lang="en-US" altLang="ja-JP" sz="1100" dirty="0">
              <a:solidFill>
                <a:schemeClr val="tx1"/>
              </a:solidFill>
            </a:endParaRPr>
          </a:p>
        </p:txBody>
      </p:sp>
      <p:sp>
        <p:nvSpPr>
          <p:cNvPr id="28" name="正方形/長方形 27"/>
          <p:cNvSpPr/>
          <p:nvPr/>
        </p:nvSpPr>
        <p:spPr>
          <a:xfrm>
            <a:off x="205225" y="6092279"/>
            <a:ext cx="6395619" cy="927993"/>
          </a:xfrm>
          <a:prstGeom prst="rect">
            <a:avLst/>
          </a:prstGeom>
          <a:solidFill>
            <a:schemeClr val="accent5">
              <a:alpha val="65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2200"/>
              </a:lnSpc>
            </a:pPr>
            <a:r>
              <a:rPr lang="ja-JP" altLang="en-US" sz="1200" dirty="0">
                <a:solidFill>
                  <a:schemeClr val="tx1"/>
                </a:solidFill>
              </a:rPr>
              <a:t>国土交通省</a:t>
            </a:r>
            <a:r>
              <a:rPr lang="en-US" altLang="ja-JP" sz="1200" dirty="0">
                <a:solidFill>
                  <a:schemeClr val="tx1"/>
                </a:solidFill>
              </a:rPr>
              <a:t>HP</a:t>
            </a:r>
            <a:r>
              <a:rPr lang="ja-JP" altLang="en-US" sz="1200" dirty="0">
                <a:solidFill>
                  <a:schemeClr val="tx1"/>
                </a:solidFill>
              </a:rPr>
              <a:t>運輸安全においてお申込みを受付致します。（</a:t>
            </a:r>
            <a:r>
              <a:rPr lang="en-US" altLang="ja-JP" sz="1200" dirty="0">
                <a:solidFill>
                  <a:schemeClr val="tx1"/>
                </a:solidFill>
              </a:rPr>
              <a:t>5</a:t>
            </a:r>
            <a:r>
              <a:rPr lang="ja-JP" altLang="en-US" sz="1200" dirty="0">
                <a:solidFill>
                  <a:schemeClr val="tx1"/>
                </a:solidFill>
              </a:rPr>
              <a:t>月中旬より順次開始予定）</a:t>
            </a:r>
            <a:endParaRPr lang="en-US" altLang="ja-JP" sz="1200" dirty="0">
              <a:solidFill>
                <a:schemeClr val="tx1"/>
              </a:solidFill>
            </a:endParaRPr>
          </a:p>
          <a:p>
            <a:pPr>
              <a:lnSpc>
                <a:spcPts val="2200"/>
              </a:lnSpc>
            </a:pPr>
            <a:r>
              <a:rPr lang="ja-JP" altLang="en-US" sz="1200" dirty="0">
                <a:solidFill>
                  <a:schemeClr val="tx1"/>
                </a:solidFill>
              </a:rPr>
              <a:t>以下の</a:t>
            </a:r>
            <a:r>
              <a:rPr lang="en-US" altLang="ja-JP" sz="1200" dirty="0">
                <a:solidFill>
                  <a:schemeClr val="tx1"/>
                </a:solidFill>
              </a:rPr>
              <a:t>URL</a:t>
            </a:r>
            <a:r>
              <a:rPr lang="ja-JP" altLang="en-US" sz="1200" dirty="0">
                <a:solidFill>
                  <a:schemeClr val="tx1"/>
                </a:solidFill>
              </a:rPr>
              <a:t>又は</a:t>
            </a:r>
            <a:r>
              <a:rPr lang="en-US" altLang="ja-JP" sz="1200" dirty="0">
                <a:solidFill>
                  <a:schemeClr val="tx1"/>
                </a:solidFill>
              </a:rPr>
              <a:t>QR</a:t>
            </a:r>
            <a:r>
              <a:rPr lang="ja-JP" altLang="en-US" sz="1200" dirty="0">
                <a:solidFill>
                  <a:schemeClr val="tx1"/>
                </a:solidFill>
              </a:rPr>
              <a:t>コードよりアクセスして下さい。</a:t>
            </a:r>
            <a:endParaRPr lang="en-US" altLang="ja-JP" sz="1200" dirty="0">
              <a:solidFill>
                <a:schemeClr val="tx1"/>
              </a:solidFill>
            </a:endParaRPr>
          </a:p>
          <a:p>
            <a:pPr>
              <a:lnSpc>
                <a:spcPts val="2200"/>
              </a:lnSpc>
            </a:pPr>
            <a:r>
              <a:rPr lang="ja-JP" altLang="en-US" sz="1200" dirty="0">
                <a:solidFill>
                  <a:schemeClr val="tx1"/>
                </a:solidFill>
              </a:rPr>
              <a:t>　</a:t>
            </a:r>
            <a:r>
              <a:rPr lang="en-US" altLang="ja-JP" sz="1200" dirty="0">
                <a:solidFill>
                  <a:schemeClr val="tx1"/>
                </a:solidFill>
              </a:rPr>
              <a:t>URL</a:t>
            </a:r>
            <a:r>
              <a:rPr lang="ja-JP" altLang="en-US" sz="1200" dirty="0" smtClean="0">
                <a:solidFill>
                  <a:schemeClr val="tx1"/>
                </a:solidFill>
              </a:rPr>
              <a:t>：</a:t>
            </a:r>
            <a:r>
              <a:rPr lang="en-US" altLang="ja-JP" sz="1200" u="sng" dirty="0" smtClean="0">
                <a:hlinkClick r:id="rId2"/>
              </a:rPr>
              <a:t>https</a:t>
            </a:r>
            <a:r>
              <a:rPr lang="en-US" altLang="ja-JP" sz="1200" u="sng" dirty="0">
                <a:hlinkClick r:id="rId2"/>
              </a:rPr>
              <a:t>://</a:t>
            </a:r>
            <a:r>
              <a:rPr lang="en-US" altLang="ja-JP" sz="1200" u="sng" dirty="0" smtClean="0">
                <a:hlinkClick r:id="rId2"/>
              </a:rPr>
              <a:t>www.mlit.go.jp/unyuanzen/unyu_bousai_campaign2021.html</a:t>
            </a:r>
            <a:endParaRPr lang="en-US" altLang="ja-JP" sz="1200" dirty="0">
              <a:solidFill>
                <a:schemeClr val="tx1"/>
              </a:solidFill>
            </a:endParaRPr>
          </a:p>
          <a:p>
            <a:pPr>
              <a:lnSpc>
                <a:spcPts val="2200"/>
              </a:lnSpc>
            </a:pPr>
            <a:r>
              <a:rPr lang="ja-JP" altLang="en-US" sz="1200" dirty="0">
                <a:solidFill>
                  <a:schemeClr val="tx1"/>
                </a:solidFill>
              </a:rPr>
              <a:t>　</a:t>
            </a:r>
          </a:p>
        </p:txBody>
      </p:sp>
      <p:sp>
        <p:nvSpPr>
          <p:cNvPr id="16" name="正方形/長方形 15"/>
          <p:cNvSpPr/>
          <p:nvPr/>
        </p:nvSpPr>
        <p:spPr>
          <a:xfrm>
            <a:off x="88524" y="3112095"/>
            <a:ext cx="2550698" cy="307777"/>
          </a:xfrm>
          <a:prstGeom prst="rect">
            <a:avLst/>
          </a:prstGeom>
        </p:spPr>
        <p:txBody>
          <a:bodyPr wrap="none">
            <a:spAutoFit/>
          </a:bodyPr>
          <a:lstStyle/>
          <a:p>
            <a:pPr lvl="0" indent="152400" eaLnBrk="0" hangingPunct="0"/>
            <a:r>
              <a:rPr kumimoji="0" lang="en-US" altLang="ja-JP" sz="1400" dirty="0">
                <a:effectLst/>
                <a:latin typeface="+mn-lt"/>
                <a:ea typeface="+mn-ea"/>
                <a:cs typeface="Arial" panose="020B0604020202020204" pitchFamily="34" charset="0"/>
              </a:rPr>
              <a:t>13:30</a:t>
            </a:r>
            <a:r>
              <a:rPr kumimoji="0" lang="ja-JP" altLang="en-US" sz="1400" dirty="0">
                <a:effectLst/>
                <a:latin typeface="+mn-lt"/>
                <a:ea typeface="+mn-ea"/>
                <a:cs typeface="Times New Roman" panose="02020603050405020304" pitchFamily="18" charset="0"/>
              </a:rPr>
              <a:t>～</a:t>
            </a:r>
            <a:r>
              <a:rPr kumimoji="0" lang="en-US" altLang="ja-JP" sz="1400" dirty="0">
                <a:effectLst/>
                <a:latin typeface="+mn-lt"/>
                <a:ea typeface="+mn-ea"/>
                <a:cs typeface="Arial" panose="020B0604020202020204" pitchFamily="34" charset="0"/>
              </a:rPr>
              <a:t>16:00</a:t>
            </a:r>
            <a:r>
              <a:rPr kumimoji="0" lang="ja-JP" altLang="en-US" sz="1400" dirty="0">
                <a:effectLst/>
                <a:latin typeface="+mn-lt"/>
                <a:ea typeface="+mn-ea"/>
                <a:cs typeface="Times New Roman" panose="02020603050405020304" pitchFamily="18" charset="0"/>
              </a:rPr>
              <a:t>（</a:t>
            </a:r>
            <a:r>
              <a:rPr kumimoji="0" lang="en-US" altLang="ja-JP" sz="1400" dirty="0">
                <a:effectLst/>
                <a:latin typeface="+mn-lt"/>
                <a:ea typeface="+mn-ea"/>
                <a:cs typeface="Arial" panose="020B0604020202020204" pitchFamily="34" charset="0"/>
              </a:rPr>
              <a:t>2</a:t>
            </a:r>
            <a:r>
              <a:rPr kumimoji="0" lang="ja-JP" altLang="en-US" sz="1400" dirty="0">
                <a:effectLst/>
                <a:latin typeface="+mn-lt"/>
                <a:ea typeface="+mn-ea"/>
                <a:cs typeface="Times New Roman" panose="02020603050405020304" pitchFamily="18" charset="0"/>
              </a:rPr>
              <a:t>時間</a:t>
            </a:r>
            <a:r>
              <a:rPr kumimoji="0" lang="en-US" altLang="ja-JP" sz="1400" dirty="0">
                <a:effectLst/>
                <a:latin typeface="+mn-lt"/>
                <a:ea typeface="+mn-ea"/>
                <a:cs typeface="Arial" panose="020B0604020202020204" pitchFamily="34" charset="0"/>
              </a:rPr>
              <a:t>30</a:t>
            </a:r>
            <a:r>
              <a:rPr kumimoji="0" lang="ja-JP" altLang="en-US" sz="1400" dirty="0">
                <a:effectLst/>
                <a:latin typeface="+mn-lt"/>
                <a:ea typeface="+mn-ea"/>
                <a:cs typeface="Times New Roman" panose="02020603050405020304" pitchFamily="18" charset="0"/>
              </a:rPr>
              <a:t>分）</a:t>
            </a:r>
            <a:endParaRPr kumimoji="0" lang="ja-JP" altLang="en-US" sz="1400" dirty="0">
              <a:effectLst/>
              <a:latin typeface="+mn-lt"/>
              <a:ea typeface="+mn-ea"/>
            </a:endParaRPr>
          </a:p>
        </p:txBody>
      </p:sp>
      <p:sp>
        <p:nvSpPr>
          <p:cNvPr id="29" name="正方形/長方形 28"/>
          <p:cNvSpPr/>
          <p:nvPr/>
        </p:nvSpPr>
        <p:spPr>
          <a:xfrm>
            <a:off x="88524" y="621711"/>
            <a:ext cx="2550698" cy="307777"/>
          </a:xfrm>
          <a:prstGeom prst="rect">
            <a:avLst/>
          </a:prstGeom>
        </p:spPr>
        <p:txBody>
          <a:bodyPr wrap="none">
            <a:spAutoFit/>
          </a:bodyPr>
          <a:lstStyle/>
          <a:p>
            <a:pPr lvl="0" indent="152400" eaLnBrk="0" hangingPunct="0"/>
            <a:r>
              <a:rPr kumimoji="0" lang="en-US" altLang="ja-JP" sz="1400" dirty="0">
                <a:effectLst/>
                <a:latin typeface="+mn-lt"/>
                <a:ea typeface="+mn-ea"/>
                <a:cs typeface="Arial" panose="020B0604020202020204" pitchFamily="34" charset="0"/>
              </a:rPr>
              <a:t>13:30</a:t>
            </a:r>
            <a:r>
              <a:rPr kumimoji="0" lang="ja-JP" altLang="en-US" sz="1400" dirty="0">
                <a:effectLst/>
                <a:latin typeface="+mn-lt"/>
                <a:ea typeface="+mn-ea"/>
                <a:cs typeface="Times New Roman" panose="02020603050405020304" pitchFamily="18" charset="0"/>
              </a:rPr>
              <a:t>～</a:t>
            </a:r>
            <a:r>
              <a:rPr kumimoji="0" lang="en-US" altLang="ja-JP" sz="1400" dirty="0">
                <a:effectLst/>
                <a:latin typeface="+mn-lt"/>
                <a:ea typeface="+mn-ea"/>
                <a:cs typeface="Arial" panose="020B0604020202020204" pitchFamily="34" charset="0"/>
              </a:rPr>
              <a:t>16:00</a:t>
            </a:r>
            <a:r>
              <a:rPr kumimoji="0" lang="ja-JP" altLang="en-US" sz="1400" dirty="0">
                <a:effectLst/>
                <a:latin typeface="+mn-lt"/>
                <a:ea typeface="+mn-ea"/>
                <a:cs typeface="Times New Roman" panose="02020603050405020304" pitchFamily="18" charset="0"/>
              </a:rPr>
              <a:t>（</a:t>
            </a:r>
            <a:r>
              <a:rPr kumimoji="0" lang="en-US" altLang="ja-JP" sz="1400" dirty="0">
                <a:effectLst/>
                <a:latin typeface="+mn-lt"/>
                <a:ea typeface="+mn-ea"/>
                <a:cs typeface="Arial" panose="020B0604020202020204" pitchFamily="34" charset="0"/>
              </a:rPr>
              <a:t>2</a:t>
            </a:r>
            <a:r>
              <a:rPr kumimoji="0" lang="ja-JP" altLang="en-US" sz="1400" dirty="0">
                <a:effectLst/>
                <a:latin typeface="+mn-lt"/>
                <a:ea typeface="+mn-ea"/>
                <a:cs typeface="Times New Roman" panose="02020603050405020304" pitchFamily="18" charset="0"/>
              </a:rPr>
              <a:t>時間</a:t>
            </a:r>
            <a:r>
              <a:rPr kumimoji="0" lang="en-US" altLang="ja-JP" sz="1400" dirty="0">
                <a:effectLst/>
                <a:latin typeface="+mn-lt"/>
                <a:ea typeface="+mn-ea"/>
                <a:cs typeface="Arial" panose="020B0604020202020204" pitchFamily="34" charset="0"/>
              </a:rPr>
              <a:t>30</a:t>
            </a:r>
            <a:r>
              <a:rPr kumimoji="0" lang="ja-JP" altLang="en-US" sz="1400" dirty="0">
                <a:effectLst/>
                <a:latin typeface="+mn-lt"/>
                <a:ea typeface="+mn-ea"/>
                <a:cs typeface="Times New Roman" panose="02020603050405020304" pitchFamily="18" charset="0"/>
              </a:rPr>
              <a:t>分）</a:t>
            </a:r>
            <a:endParaRPr kumimoji="0" lang="ja-JP" altLang="en-US" sz="1400" dirty="0">
              <a:effectLst/>
              <a:latin typeface="+mn-lt"/>
              <a:ea typeface="+mn-ea"/>
            </a:endParaRPr>
          </a:p>
        </p:txBody>
      </p:sp>
      <p:graphicFrame>
        <p:nvGraphicFramePr>
          <p:cNvPr id="30" name="表 29"/>
          <p:cNvGraphicFramePr>
            <a:graphicFrameLocks noGrp="1"/>
          </p:cNvGraphicFramePr>
          <p:nvPr>
            <p:extLst>
              <p:ext uri="{D42A27DB-BD31-4B8C-83A1-F6EECF244321}">
                <p14:modId xmlns:p14="http://schemas.microsoft.com/office/powerpoint/2010/main" val="1485141843"/>
              </p:ext>
            </p:extLst>
          </p:nvPr>
        </p:nvGraphicFramePr>
        <p:xfrm>
          <a:off x="291724" y="3423337"/>
          <a:ext cx="6392128" cy="1916038"/>
        </p:xfrm>
        <a:graphic>
          <a:graphicData uri="http://schemas.openxmlformats.org/drawingml/2006/table">
            <a:tbl>
              <a:tblPr firstRow="1" firstCol="1" bandRow="1">
                <a:tableStyleId>{2D5ABB26-0587-4C30-8999-92F81FD0307C}</a:tableStyleId>
              </a:tblPr>
              <a:tblGrid>
                <a:gridCol w="1014750">
                  <a:extLst>
                    <a:ext uri="{9D8B030D-6E8A-4147-A177-3AD203B41FA5}">
                      <a16:colId xmlns:a16="http://schemas.microsoft.com/office/drawing/2014/main" val="1273309777"/>
                    </a:ext>
                  </a:extLst>
                </a:gridCol>
                <a:gridCol w="417924">
                  <a:extLst>
                    <a:ext uri="{9D8B030D-6E8A-4147-A177-3AD203B41FA5}">
                      <a16:colId xmlns:a16="http://schemas.microsoft.com/office/drawing/2014/main" val="3585496488"/>
                    </a:ext>
                  </a:extLst>
                </a:gridCol>
                <a:gridCol w="4959454">
                  <a:extLst>
                    <a:ext uri="{9D8B030D-6E8A-4147-A177-3AD203B41FA5}">
                      <a16:colId xmlns:a16="http://schemas.microsoft.com/office/drawing/2014/main" val="1433419692"/>
                    </a:ext>
                  </a:extLst>
                </a:gridCol>
              </a:tblGrid>
              <a:tr h="200212">
                <a:tc>
                  <a:txBody>
                    <a:bodyPr/>
                    <a:lstStyle/>
                    <a:p>
                      <a:pPr algn="just">
                        <a:lnSpc>
                          <a:spcPts val="1600"/>
                        </a:lnSpc>
                        <a:spcAft>
                          <a:spcPts val="0"/>
                        </a:spcAft>
                      </a:pPr>
                      <a:r>
                        <a:rPr lang="en-US" sz="1200" kern="100" dirty="0">
                          <a:effectLst/>
                        </a:rPr>
                        <a:t>13:30~13:35</a:t>
                      </a:r>
                      <a:endParaRPr lang="ja-JP" sz="12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R w="12700" cap="flat" cmpd="sng" algn="ctr">
                      <a:noFill/>
                      <a:prstDash val="solid"/>
                      <a:round/>
                      <a:headEnd type="none" w="med" len="med"/>
                      <a:tailEnd type="none" w="med" len="med"/>
                    </a:lnR>
                  </a:tcPr>
                </a:tc>
                <a:tc>
                  <a:txBody>
                    <a:bodyPr/>
                    <a:lstStyle/>
                    <a:p>
                      <a:pPr algn="ctr">
                        <a:lnSpc>
                          <a:spcPts val="1600"/>
                        </a:lnSpc>
                        <a:spcAft>
                          <a:spcPts val="0"/>
                        </a:spcAft>
                      </a:pPr>
                      <a:r>
                        <a:rPr lang="en-US" altLang="ja-JP" sz="1200" kern="100" dirty="0">
                          <a:effectLst/>
                        </a:rPr>
                        <a:t>(5)</a:t>
                      </a:r>
                      <a:endParaRPr lang="ja-JP" sz="12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pPr algn="just">
                        <a:lnSpc>
                          <a:spcPts val="1600"/>
                        </a:lnSpc>
                        <a:spcAft>
                          <a:spcPts val="0"/>
                        </a:spcAft>
                      </a:pPr>
                      <a:r>
                        <a:rPr lang="ja-JP" sz="1200" kern="100" dirty="0">
                          <a:effectLst/>
                        </a:rPr>
                        <a:t>開会</a:t>
                      </a:r>
                      <a:r>
                        <a:rPr lang="ja-JP" altLang="en-US" sz="1200" kern="100" dirty="0">
                          <a:effectLst/>
                        </a:rPr>
                        <a:t>　（地方運輸局</a:t>
                      </a:r>
                      <a:r>
                        <a:rPr lang="ja-JP" altLang="en-US" sz="1200" kern="100" dirty="0">
                          <a:solidFill>
                            <a:schemeClr val="tx1"/>
                          </a:solidFill>
                          <a:effectLst/>
                        </a:rPr>
                        <a:t>等</a:t>
                      </a:r>
                      <a:r>
                        <a:rPr lang="ja-JP" altLang="en-US" sz="1200" kern="100" dirty="0">
                          <a:effectLst/>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tcPr>
                </a:tc>
                <a:extLst>
                  <a:ext uri="{0D108BD9-81ED-4DB2-BD59-A6C34878D82A}">
                    <a16:rowId xmlns:a16="http://schemas.microsoft.com/office/drawing/2014/main" val="3346391842"/>
                  </a:ext>
                </a:extLst>
              </a:tr>
              <a:tr h="200212">
                <a:tc>
                  <a:txBody>
                    <a:bodyPr/>
                    <a:lstStyle/>
                    <a:p>
                      <a:pPr algn="just">
                        <a:lnSpc>
                          <a:spcPts val="1600"/>
                        </a:lnSpc>
                        <a:spcAft>
                          <a:spcPts val="0"/>
                        </a:spcAft>
                      </a:pPr>
                      <a:r>
                        <a:rPr lang="en-US" sz="1200" kern="100" dirty="0">
                          <a:solidFill>
                            <a:schemeClr val="tx1"/>
                          </a:solidFill>
                          <a:effectLst/>
                        </a:rPr>
                        <a:t>13:35~13:50</a:t>
                      </a:r>
                      <a:endParaRPr lang="ja-JP" sz="12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R w="12700" cap="flat" cmpd="sng" algn="ctr">
                      <a:noFill/>
                      <a:prstDash val="solid"/>
                      <a:round/>
                      <a:headEnd type="none" w="med" len="med"/>
                      <a:tailEnd type="none" w="med" len="med"/>
                    </a:lnR>
                  </a:tcPr>
                </a:tc>
                <a:tc>
                  <a:txBody>
                    <a:bodyPr/>
                    <a:lstStyle/>
                    <a:p>
                      <a:pPr marL="0" marR="0" lvl="0" indent="0" algn="ctr" defTabSz="685800" rtl="0" eaLnBrk="1" fontAlgn="auto" latinLnBrk="0" hangingPunct="1">
                        <a:lnSpc>
                          <a:spcPts val="1600"/>
                        </a:lnSpc>
                        <a:spcBef>
                          <a:spcPts val="0"/>
                        </a:spcBef>
                        <a:spcAft>
                          <a:spcPts val="0"/>
                        </a:spcAft>
                        <a:buClrTx/>
                        <a:buSzTx/>
                        <a:buFontTx/>
                        <a:buNone/>
                        <a:tabLst/>
                        <a:defRPr/>
                      </a:pPr>
                      <a:r>
                        <a:rPr lang="en-US" altLang="ja-JP" sz="1200" kern="100" dirty="0">
                          <a:solidFill>
                            <a:schemeClr val="tx1"/>
                          </a:solidFill>
                          <a:effectLst/>
                        </a:rPr>
                        <a:t>(15)</a:t>
                      </a:r>
                      <a:endParaRPr lang="ja-JP" altLang="ja-JP" sz="12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pPr algn="just">
                        <a:lnSpc>
                          <a:spcPts val="1600"/>
                        </a:lnSpc>
                        <a:spcAft>
                          <a:spcPts val="0"/>
                        </a:spcAft>
                      </a:pPr>
                      <a:r>
                        <a:rPr lang="ja-JP" sz="1200" kern="100" dirty="0">
                          <a:effectLst/>
                        </a:rPr>
                        <a:t>運輸事業のための風水害対策情報（仮）</a:t>
                      </a:r>
                      <a:r>
                        <a:rPr lang="ja-JP" altLang="en-US" sz="1200" kern="100" dirty="0">
                          <a:effectLst/>
                        </a:rPr>
                        <a:t>（</a:t>
                      </a:r>
                      <a:r>
                        <a:rPr lang="ja-JP" altLang="en-US" sz="1200" strike="noStrike" kern="100" dirty="0">
                          <a:solidFill>
                            <a:schemeClr val="tx1"/>
                          </a:solidFill>
                          <a:effectLst/>
                        </a:rPr>
                        <a:t>管区</a:t>
                      </a:r>
                      <a:r>
                        <a:rPr lang="ja-JP" altLang="en-US" sz="1200" kern="100" dirty="0">
                          <a:solidFill>
                            <a:schemeClr val="tx1"/>
                          </a:solidFill>
                          <a:effectLst/>
                        </a:rPr>
                        <a:t>気象台等</a:t>
                      </a:r>
                      <a:r>
                        <a:rPr lang="ja-JP" altLang="en-US" sz="1200" kern="100" dirty="0">
                          <a:effectLst/>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tcPr>
                </a:tc>
                <a:extLst>
                  <a:ext uri="{0D108BD9-81ED-4DB2-BD59-A6C34878D82A}">
                    <a16:rowId xmlns:a16="http://schemas.microsoft.com/office/drawing/2014/main" val="2669727030"/>
                  </a:ext>
                </a:extLst>
              </a:tr>
              <a:tr h="200212">
                <a:tc>
                  <a:txBody>
                    <a:bodyPr/>
                    <a:lstStyle/>
                    <a:p>
                      <a:pPr algn="just">
                        <a:lnSpc>
                          <a:spcPts val="1600"/>
                        </a:lnSpc>
                        <a:spcAft>
                          <a:spcPts val="0"/>
                        </a:spcAft>
                      </a:pPr>
                      <a:r>
                        <a:rPr lang="en-US" altLang="ja-JP" sz="1200" kern="100" dirty="0">
                          <a:solidFill>
                            <a:schemeClr val="tx1"/>
                          </a:solidFill>
                          <a:effectLst/>
                          <a:latin typeface="+mn-lt"/>
                          <a:ea typeface="ＭＳ 明朝" panose="02020609040205080304" pitchFamily="17" charset="-128"/>
                          <a:cs typeface="Times New Roman" panose="02020603050405020304" pitchFamily="18" charset="0"/>
                        </a:rPr>
                        <a:t>13:50~14:05</a:t>
                      </a:r>
                      <a:endParaRPr lang="ja-JP" sz="1200" kern="100" dirty="0">
                        <a:solidFill>
                          <a:schemeClr val="tx1"/>
                        </a:solidFill>
                        <a:effectLst/>
                        <a:latin typeface="+mn-lt"/>
                        <a:ea typeface="ＭＳ 明朝" panose="02020609040205080304" pitchFamily="17" charset="-128"/>
                        <a:cs typeface="Times New Roman" panose="02020603050405020304" pitchFamily="18" charset="0"/>
                      </a:endParaRPr>
                    </a:p>
                  </a:txBody>
                  <a:tcPr marL="68580" marR="68580" marT="0" marB="0" anchor="ctr">
                    <a:lnR w="12700" cap="flat" cmpd="sng" algn="ctr">
                      <a:noFill/>
                      <a:prstDash val="solid"/>
                      <a:round/>
                      <a:headEnd type="none" w="med" len="med"/>
                      <a:tailEnd type="none" w="med" len="med"/>
                    </a:lnR>
                  </a:tcPr>
                </a:tc>
                <a:tc>
                  <a:txBody>
                    <a:bodyPr/>
                    <a:lstStyle/>
                    <a:p>
                      <a:pPr marL="0" marR="0" lvl="0" indent="0" algn="ctr" defTabSz="685800" rtl="0" eaLnBrk="1" fontAlgn="auto" latinLnBrk="0" hangingPunct="1">
                        <a:lnSpc>
                          <a:spcPts val="1600"/>
                        </a:lnSpc>
                        <a:spcBef>
                          <a:spcPts val="0"/>
                        </a:spcBef>
                        <a:spcAft>
                          <a:spcPts val="0"/>
                        </a:spcAft>
                        <a:buClrTx/>
                        <a:buSzTx/>
                        <a:buFontTx/>
                        <a:buNone/>
                        <a:tabLst/>
                        <a:defRPr/>
                      </a:pPr>
                      <a:r>
                        <a:rPr lang="en-US" altLang="ja-JP" sz="1200" kern="100" dirty="0">
                          <a:solidFill>
                            <a:schemeClr val="tx1"/>
                          </a:solidFill>
                          <a:effectLst/>
                        </a:rPr>
                        <a:t>(15)</a:t>
                      </a:r>
                      <a:endParaRPr lang="ja-JP" altLang="ja-JP" sz="12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pPr algn="just">
                        <a:lnSpc>
                          <a:spcPts val="1600"/>
                        </a:lnSpc>
                        <a:spcAft>
                          <a:spcPts val="0"/>
                        </a:spcAft>
                      </a:pPr>
                      <a:r>
                        <a:rPr lang="ja-JP" sz="1200" kern="100" dirty="0">
                          <a:effectLst/>
                        </a:rPr>
                        <a:t>運輸事業のための風水害対策情報（仮）</a:t>
                      </a:r>
                      <a:r>
                        <a:rPr lang="ja-JP" altLang="en-US" sz="1200" kern="100" dirty="0">
                          <a:effectLst/>
                        </a:rPr>
                        <a:t>（</a:t>
                      </a:r>
                      <a:r>
                        <a:rPr lang="ja-JP" altLang="en-US" sz="1200" strike="noStrike" kern="100" dirty="0">
                          <a:solidFill>
                            <a:schemeClr val="tx1"/>
                          </a:solidFill>
                          <a:effectLst/>
                        </a:rPr>
                        <a:t>地方</a:t>
                      </a:r>
                      <a:r>
                        <a:rPr lang="ja-JP" altLang="en-US" sz="1200" kern="100" dirty="0">
                          <a:effectLst/>
                        </a:rPr>
                        <a:t>整備局）</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tcPr>
                </a:tc>
                <a:extLst>
                  <a:ext uri="{0D108BD9-81ED-4DB2-BD59-A6C34878D82A}">
                    <a16:rowId xmlns:a16="http://schemas.microsoft.com/office/drawing/2014/main" val="460988366"/>
                  </a:ext>
                </a:extLst>
              </a:tr>
              <a:tr h="200212">
                <a:tc>
                  <a:txBody>
                    <a:bodyPr/>
                    <a:lstStyle/>
                    <a:p>
                      <a:pPr algn="just">
                        <a:lnSpc>
                          <a:spcPts val="1600"/>
                        </a:lnSpc>
                        <a:spcAft>
                          <a:spcPts val="0"/>
                        </a:spcAft>
                      </a:pPr>
                      <a:r>
                        <a:rPr lang="en-US" sz="1200" kern="100" dirty="0">
                          <a:solidFill>
                            <a:schemeClr val="tx1"/>
                          </a:solidFill>
                          <a:effectLst/>
                        </a:rPr>
                        <a:t>14:05~14:15</a:t>
                      </a:r>
                      <a:endParaRPr lang="ja-JP" sz="12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R w="12700" cap="flat" cmpd="sng" algn="ctr">
                      <a:noFill/>
                      <a:prstDash val="solid"/>
                      <a:round/>
                      <a:headEnd type="none" w="med" len="med"/>
                      <a:tailEnd type="none" w="med" len="med"/>
                    </a:lnR>
                  </a:tcPr>
                </a:tc>
                <a:tc>
                  <a:txBody>
                    <a:bodyPr/>
                    <a:lstStyle/>
                    <a:p>
                      <a:pPr marL="0" marR="0" lvl="0" indent="0" algn="ctr" defTabSz="685800" rtl="0" eaLnBrk="1" fontAlgn="auto" latinLnBrk="0" hangingPunct="1">
                        <a:lnSpc>
                          <a:spcPts val="1600"/>
                        </a:lnSpc>
                        <a:spcBef>
                          <a:spcPts val="0"/>
                        </a:spcBef>
                        <a:spcAft>
                          <a:spcPts val="0"/>
                        </a:spcAft>
                        <a:buClrTx/>
                        <a:buSzTx/>
                        <a:buFontTx/>
                        <a:buNone/>
                        <a:tabLst/>
                        <a:defRPr/>
                      </a:pPr>
                      <a:r>
                        <a:rPr lang="en-US" altLang="ja-JP" sz="1200" kern="100" dirty="0">
                          <a:solidFill>
                            <a:schemeClr val="tx1"/>
                          </a:solidFill>
                          <a:effectLst/>
                        </a:rPr>
                        <a:t>(10)</a:t>
                      </a:r>
                      <a:endParaRPr lang="ja-JP" altLang="ja-JP" sz="12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pPr algn="just">
                        <a:lnSpc>
                          <a:spcPts val="1600"/>
                        </a:lnSpc>
                        <a:spcAft>
                          <a:spcPts val="0"/>
                        </a:spcAft>
                      </a:pPr>
                      <a:r>
                        <a:rPr lang="ja-JP" altLang="en-US" sz="1200" kern="100" dirty="0">
                          <a:effectLst/>
                        </a:rPr>
                        <a:t>　～</a:t>
                      </a:r>
                      <a:r>
                        <a:rPr lang="ja-JP" sz="1200" kern="100" dirty="0">
                          <a:effectLst/>
                        </a:rPr>
                        <a:t>休憩</a:t>
                      </a:r>
                      <a:r>
                        <a:rPr lang="ja-JP" altLang="en-US" sz="1200" kern="100" dirty="0">
                          <a:effectLst/>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tcPr>
                </a:tc>
                <a:extLst>
                  <a:ext uri="{0D108BD9-81ED-4DB2-BD59-A6C34878D82A}">
                    <a16:rowId xmlns:a16="http://schemas.microsoft.com/office/drawing/2014/main" val="2427320501"/>
                  </a:ext>
                </a:extLst>
              </a:tr>
              <a:tr h="208734">
                <a:tc>
                  <a:txBody>
                    <a:bodyPr/>
                    <a:lstStyle/>
                    <a:p>
                      <a:pPr algn="just">
                        <a:lnSpc>
                          <a:spcPts val="1600"/>
                        </a:lnSpc>
                        <a:spcAft>
                          <a:spcPts val="0"/>
                        </a:spcAft>
                      </a:pPr>
                      <a:r>
                        <a:rPr lang="en-US" sz="1200" kern="100" dirty="0">
                          <a:solidFill>
                            <a:schemeClr val="tx1"/>
                          </a:solidFill>
                          <a:effectLst/>
                        </a:rPr>
                        <a:t>14:15~15:15</a:t>
                      </a:r>
                      <a:endParaRPr lang="ja-JP" sz="12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R>
                      <a:noFill/>
                    </a:lnR>
                  </a:tcPr>
                </a:tc>
                <a:tc>
                  <a:txBody>
                    <a:bodyPr/>
                    <a:lstStyle/>
                    <a:p>
                      <a:pPr marL="0" marR="0" lvl="0" indent="0" algn="ctr" defTabSz="685800" rtl="0" eaLnBrk="1" fontAlgn="auto" latinLnBrk="0" hangingPunct="1">
                        <a:lnSpc>
                          <a:spcPts val="1600"/>
                        </a:lnSpc>
                        <a:spcBef>
                          <a:spcPts val="0"/>
                        </a:spcBef>
                        <a:spcAft>
                          <a:spcPts val="0"/>
                        </a:spcAft>
                        <a:buClrTx/>
                        <a:buSzTx/>
                        <a:buFontTx/>
                        <a:buNone/>
                        <a:tabLst/>
                        <a:defRPr/>
                      </a:pPr>
                      <a:r>
                        <a:rPr lang="en-US" altLang="ja-JP" sz="1200" kern="100" dirty="0">
                          <a:solidFill>
                            <a:schemeClr val="tx1"/>
                          </a:solidFill>
                          <a:effectLst/>
                        </a:rPr>
                        <a:t>(60)</a:t>
                      </a:r>
                      <a:endParaRPr lang="ja-JP" altLang="ja-JP" sz="12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lnR w="12700" cap="flat" cmpd="sng" algn="ctr">
                      <a:noFill/>
                      <a:prstDash val="solid"/>
                      <a:round/>
                      <a:headEnd type="none" w="med" len="med"/>
                      <a:tailEnd type="none" w="med" len="med"/>
                    </a:lnR>
                  </a:tcPr>
                </a:tc>
                <a:tc>
                  <a:txBody>
                    <a:bodyPr/>
                    <a:lstStyle/>
                    <a:p>
                      <a:pPr algn="just">
                        <a:lnSpc>
                          <a:spcPts val="1600"/>
                        </a:lnSpc>
                        <a:spcAft>
                          <a:spcPts val="0"/>
                        </a:spcAft>
                      </a:pPr>
                      <a:r>
                        <a:rPr lang="ja-JP" altLang="en-US" sz="1200" kern="100" dirty="0">
                          <a:effectLst/>
                        </a:rPr>
                        <a:t>ハザードマップから自然災害（洪水）リスクを考える</a:t>
                      </a:r>
                      <a:r>
                        <a:rPr lang="ja-JP" altLang="en-US" sz="1200" kern="100" dirty="0" smtClean="0">
                          <a:solidFill>
                            <a:schemeClr val="tx1"/>
                          </a:solidFill>
                          <a:effectLst/>
                        </a:rPr>
                        <a:t>ワークショップ</a:t>
                      </a:r>
                      <a:endParaRPr lang="en-US" altLang="ja-JP" sz="1200" kern="100" dirty="0" smtClean="0">
                        <a:solidFill>
                          <a:schemeClr val="tx1"/>
                        </a:solidFill>
                        <a:effectLst/>
                      </a:endParaRPr>
                    </a:p>
                    <a:p>
                      <a:pPr algn="r">
                        <a:lnSpc>
                          <a:spcPts val="1600"/>
                        </a:lnSpc>
                        <a:spcAft>
                          <a:spcPts val="0"/>
                        </a:spcAft>
                      </a:pPr>
                      <a:r>
                        <a:rPr lang="ja-JP" altLang="en-US" sz="1200" kern="100" dirty="0" smtClean="0">
                          <a:solidFill>
                            <a:schemeClr val="tx1"/>
                          </a:solidFill>
                          <a:effectLst/>
                          <a:latin typeface="+mn-ea"/>
                          <a:ea typeface="+mn-ea"/>
                          <a:cs typeface="Times New Roman" panose="02020603050405020304" pitchFamily="18" charset="0"/>
                        </a:rPr>
                        <a:t>（地方運輸局）</a:t>
                      </a:r>
                      <a:endParaRPr lang="ja-JP" sz="1200" kern="100" dirty="0">
                        <a:solidFill>
                          <a:schemeClr val="tx1"/>
                        </a:solidFill>
                        <a:effectLst/>
                        <a:latin typeface="+mn-ea"/>
                        <a:ea typeface="+mn-ea"/>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tcPr>
                </a:tc>
                <a:extLst>
                  <a:ext uri="{0D108BD9-81ED-4DB2-BD59-A6C34878D82A}">
                    <a16:rowId xmlns:a16="http://schemas.microsoft.com/office/drawing/2014/main" val="1845942688"/>
                  </a:ext>
                </a:extLst>
              </a:tr>
              <a:tr h="208734">
                <a:tc>
                  <a:txBody>
                    <a:bodyPr/>
                    <a:lstStyle/>
                    <a:p>
                      <a:pPr algn="just">
                        <a:lnSpc>
                          <a:spcPts val="1600"/>
                        </a:lnSpc>
                        <a:spcAft>
                          <a:spcPts val="0"/>
                        </a:spcAft>
                      </a:pPr>
                      <a:r>
                        <a:rPr lang="en-US" sz="1200" kern="100" dirty="0">
                          <a:solidFill>
                            <a:schemeClr val="tx1"/>
                          </a:solidFill>
                          <a:effectLst/>
                        </a:rPr>
                        <a:t>15:15~15:25</a:t>
                      </a:r>
                      <a:endParaRPr lang="ja-JP" sz="12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R>
                      <a:noFill/>
                    </a:lnR>
                  </a:tcPr>
                </a:tc>
                <a:tc>
                  <a:txBody>
                    <a:bodyPr/>
                    <a:lstStyle/>
                    <a:p>
                      <a:pPr marL="0" marR="0" lvl="0" indent="0" algn="ctr" defTabSz="685800" rtl="0" eaLnBrk="1" fontAlgn="auto" latinLnBrk="0" hangingPunct="1">
                        <a:lnSpc>
                          <a:spcPts val="1600"/>
                        </a:lnSpc>
                        <a:spcBef>
                          <a:spcPts val="0"/>
                        </a:spcBef>
                        <a:spcAft>
                          <a:spcPts val="0"/>
                        </a:spcAft>
                        <a:buClrTx/>
                        <a:buSzTx/>
                        <a:buFontTx/>
                        <a:buNone/>
                        <a:tabLst/>
                        <a:defRPr/>
                      </a:pPr>
                      <a:r>
                        <a:rPr lang="en-US" altLang="ja-JP" sz="1200" kern="100" dirty="0">
                          <a:solidFill>
                            <a:schemeClr val="tx1"/>
                          </a:solidFill>
                          <a:effectLst/>
                        </a:rPr>
                        <a:t>(10)</a:t>
                      </a:r>
                      <a:endParaRPr lang="ja-JP" altLang="ja-JP" sz="12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a:noFill/>
                    </a:lnL>
                  </a:tcPr>
                </a:tc>
                <a:tc>
                  <a:txBody>
                    <a:bodyPr/>
                    <a:lstStyle/>
                    <a:p>
                      <a:pPr algn="just">
                        <a:lnSpc>
                          <a:spcPts val="1600"/>
                        </a:lnSpc>
                        <a:spcAft>
                          <a:spcPts val="0"/>
                        </a:spcAft>
                      </a:pPr>
                      <a:r>
                        <a:rPr lang="ja-JP" altLang="en-US" sz="1200" kern="100" dirty="0">
                          <a:effectLst/>
                        </a:rPr>
                        <a:t>　～</a:t>
                      </a:r>
                      <a:r>
                        <a:rPr lang="ja-JP" sz="1200" kern="100" dirty="0">
                          <a:effectLst/>
                        </a:rPr>
                        <a:t>休憩</a:t>
                      </a:r>
                      <a:r>
                        <a:rPr lang="ja-JP" altLang="en-US" sz="1200" kern="100" dirty="0">
                          <a:effectLst/>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373522871"/>
                  </a:ext>
                </a:extLst>
              </a:tr>
              <a:tr h="208734">
                <a:tc>
                  <a:txBody>
                    <a:bodyPr/>
                    <a:lstStyle/>
                    <a:p>
                      <a:pPr algn="just">
                        <a:lnSpc>
                          <a:spcPts val="1600"/>
                        </a:lnSpc>
                        <a:spcAft>
                          <a:spcPts val="0"/>
                        </a:spcAft>
                      </a:pPr>
                      <a:r>
                        <a:rPr lang="en-US" sz="1200" kern="100" dirty="0">
                          <a:solidFill>
                            <a:schemeClr val="tx1"/>
                          </a:solidFill>
                          <a:effectLst/>
                        </a:rPr>
                        <a:t>16:25~16:55</a:t>
                      </a:r>
                      <a:endParaRPr lang="ja-JP" sz="12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R>
                      <a:noFill/>
                    </a:lnR>
                  </a:tcPr>
                </a:tc>
                <a:tc>
                  <a:txBody>
                    <a:bodyPr/>
                    <a:lstStyle/>
                    <a:p>
                      <a:pPr marL="0" marR="0" lvl="0" indent="0" algn="ctr" defTabSz="685800" rtl="0" eaLnBrk="1" fontAlgn="auto" latinLnBrk="0" hangingPunct="1">
                        <a:lnSpc>
                          <a:spcPts val="1600"/>
                        </a:lnSpc>
                        <a:spcBef>
                          <a:spcPts val="0"/>
                        </a:spcBef>
                        <a:spcAft>
                          <a:spcPts val="0"/>
                        </a:spcAft>
                        <a:buClrTx/>
                        <a:buSzTx/>
                        <a:buFontTx/>
                        <a:buNone/>
                        <a:tabLst/>
                        <a:defRPr/>
                      </a:pPr>
                      <a:r>
                        <a:rPr lang="en-US" altLang="ja-JP" sz="1200" kern="100" dirty="0">
                          <a:solidFill>
                            <a:schemeClr val="tx1"/>
                          </a:solidFill>
                          <a:effectLst/>
                        </a:rPr>
                        <a:t>(30)</a:t>
                      </a:r>
                      <a:endParaRPr lang="ja-JP" altLang="ja-JP" sz="12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a:noFill/>
                    </a:lnL>
                  </a:tcPr>
                </a:tc>
                <a:tc>
                  <a:txBody>
                    <a:bodyPr/>
                    <a:lstStyle/>
                    <a:p>
                      <a:pPr algn="just">
                        <a:lnSpc>
                          <a:spcPts val="1600"/>
                        </a:lnSpc>
                        <a:spcAft>
                          <a:spcPts val="0"/>
                        </a:spcAft>
                      </a:pPr>
                      <a:r>
                        <a:rPr lang="ja-JP" altLang="en-US" sz="1200" kern="100" dirty="0">
                          <a:effectLst/>
                        </a:rPr>
                        <a:t>運輸</a:t>
                      </a:r>
                      <a:r>
                        <a:rPr lang="ja-JP" sz="1200" kern="100" dirty="0">
                          <a:effectLst/>
                        </a:rPr>
                        <a:t>防災</a:t>
                      </a:r>
                      <a:r>
                        <a:rPr lang="ja-JP" altLang="en-US" sz="1200" kern="100" dirty="0">
                          <a:effectLst/>
                        </a:rPr>
                        <a:t>マネジメント</a:t>
                      </a:r>
                      <a:r>
                        <a:rPr lang="ja-JP" sz="1200" kern="100" dirty="0">
                          <a:effectLst/>
                        </a:rPr>
                        <a:t>セミナー</a:t>
                      </a:r>
                      <a:r>
                        <a:rPr lang="ja-JP" altLang="en-US" sz="1200" kern="100" dirty="0">
                          <a:effectLst/>
                        </a:rPr>
                        <a:t>（本省大臣官房運輸安全監理官室</a:t>
                      </a:r>
                      <a:r>
                        <a:rPr lang="ja-JP" altLang="en-US" sz="1200" kern="100" dirty="0" smtClean="0">
                          <a:effectLst/>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763014522"/>
                  </a:ext>
                </a:extLst>
              </a:tr>
              <a:tr h="279370">
                <a:tc>
                  <a:txBody>
                    <a:bodyPr/>
                    <a:lstStyle/>
                    <a:p>
                      <a:pPr algn="just">
                        <a:lnSpc>
                          <a:spcPts val="1600"/>
                        </a:lnSpc>
                        <a:spcAft>
                          <a:spcPts val="0"/>
                        </a:spcAft>
                      </a:pPr>
                      <a:r>
                        <a:rPr lang="en-US" sz="1200" kern="100" dirty="0">
                          <a:effectLst/>
                        </a:rPr>
                        <a:t>15:55~16:00</a:t>
                      </a:r>
                      <a:endParaRPr lang="ja-JP" sz="12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R>
                      <a:noFill/>
                    </a:lnR>
                  </a:tcPr>
                </a:tc>
                <a:tc>
                  <a:txBody>
                    <a:bodyPr/>
                    <a:lstStyle/>
                    <a:p>
                      <a:pPr algn="ctr">
                        <a:lnSpc>
                          <a:spcPts val="1600"/>
                        </a:lnSpc>
                        <a:spcAft>
                          <a:spcPts val="0"/>
                        </a:spcAft>
                      </a:pPr>
                      <a:r>
                        <a:rPr lang="en-US" altLang="ja-JP" sz="1200" kern="100" dirty="0">
                          <a:effectLst/>
                        </a:rPr>
                        <a:t>(5)</a:t>
                      </a:r>
                      <a:endParaRPr lang="ja-JP" sz="12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a:noFill/>
                    </a:lnL>
                  </a:tcPr>
                </a:tc>
                <a:tc>
                  <a:txBody>
                    <a:bodyPr/>
                    <a:lstStyle/>
                    <a:p>
                      <a:pPr algn="just">
                        <a:lnSpc>
                          <a:spcPts val="1600"/>
                        </a:lnSpc>
                        <a:spcAft>
                          <a:spcPts val="0"/>
                        </a:spcAft>
                      </a:pPr>
                      <a:r>
                        <a:rPr lang="ja-JP" sz="1200" kern="100" dirty="0">
                          <a:effectLst/>
                        </a:rPr>
                        <a:t>閉会</a:t>
                      </a:r>
                      <a:r>
                        <a:rPr lang="ja-JP" altLang="en-US" sz="1200" kern="100" dirty="0">
                          <a:effectLst/>
                        </a:rPr>
                        <a:t>　（地方運輸局</a:t>
                      </a:r>
                      <a:r>
                        <a:rPr lang="ja-JP" altLang="en-US" sz="1200" kern="100" dirty="0">
                          <a:solidFill>
                            <a:schemeClr val="tx1"/>
                          </a:solidFill>
                          <a:effectLst/>
                        </a:rPr>
                        <a:t>等</a:t>
                      </a:r>
                      <a:r>
                        <a:rPr lang="ja-JP" altLang="en-US" sz="1200" kern="100" dirty="0">
                          <a:effectLst/>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833578686"/>
                  </a:ext>
                </a:extLst>
              </a:tr>
            </a:tbl>
          </a:graphicData>
        </a:graphic>
      </p:graphicFrame>
      <p:cxnSp>
        <p:nvCxnSpPr>
          <p:cNvPr id="39" name="直線コネクタ 38"/>
          <p:cNvCxnSpPr>
            <a:cxnSpLocks/>
          </p:cNvCxnSpPr>
          <p:nvPr/>
        </p:nvCxnSpPr>
        <p:spPr>
          <a:xfrm>
            <a:off x="275139" y="909743"/>
            <a:ext cx="6408713"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graphicFrame>
        <p:nvGraphicFramePr>
          <p:cNvPr id="2" name="表 1">
            <a:extLst>
              <a:ext uri="{FF2B5EF4-FFF2-40B4-BE49-F238E27FC236}">
                <a16:creationId xmlns:a16="http://schemas.microsoft.com/office/drawing/2014/main" id="{F41922C4-64CF-4889-BED3-991E8124D5CE}"/>
              </a:ext>
            </a:extLst>
          </p:cNvPr>
          <p:cNvGraphicFramePr>
            <a:graphicFrameLocks noGrp="1"/>
          </p:cNvGraphicFramePr>
          <p:nvPr>
            <p:extLst>
              <p:ext uri="{D42A27DB-BD31-4B8C-83A1-F6EECF244321}">
                <p14:modId xmlns:p14="http://schemas.microsoft.com/office/powerpoint/2010/main" val="365935755"/>
              </p:ext>
            </p:extLst>
          </p:nvPr>
        </p:nvGraphicFramePr>
        <p:xfrm>
          <a:off x="275139" y="981751"/>
          <a:ext cx="6408713" cy="1625600"/>
        </p:xfrm>
        <a:graphic>
          <a:graphicData uri="http://schemas.openxmlformats.org/drawingml/2006/table">
            <a:tbl>
              <a:tblPr firstRow="1" firstCol="1" bandRow="1">
                <a:tableStyleId>{2D5ABB26-0587-4C30-8999-92F81FD0307C}</a:tableStyleId>
              </a:tblPr>
              <a:tblGrid>
                <a:gridCol w="1065629">
                  <a:extLst>
                    <a:ext uri="{9D8B030D-6E8A-4147-A177-3AD203B41FA5}">
                      <a16:colId xmlns:a16="http://schemas.microsoft.com/office/drawing/2014/main" val="86548022"/>
                    </a:ext>
                  </a:extLst>
                </a:gridCol>
                <a:gridCol w="432048">
                  <a:extLst>
                    <a:ext uri="{9D8B030D-6E8A-4147-A177-3AD203B41FA5}">
                      <a16:colId xmlns:a16="http://schemas.microsoft.com/office/drawing/2014/main" val="4265723180"/>
                    </a:ext>
                  </a:extLst>
                </a:gridCol>
                <a:gridCol w="4911036">
                  <a:extLst>
                    <a:ext uri="{9D8B030D-6E8A-4147-A177-3AD203B41FA5}">
                      <a16:colId xmlns:a16="http://schemas.microsoft.com/office/drawing/2014/main" val="1037359746"/>
                    </a:ext>
                  </a:extLst>
                </a:gridCol>
              </a:tblGrid>
              <a:tr h="0">
                <a:tc>
                  <a:txBody>
                    <a:bodyPr/>
                    <a:lstStyle/>
                    <a:p>
                      <a:pPr algn="just">
                        <a:lnSpc>
                          <a:spcPts val="1600"/>
                        </a:lnSpc>
                      </a:pPr>
                      <a:r>
                        <a:rPr lang="en-US" sz="1200" kern="100" dirty="0">
                          <a:effectLst/>
                        </a:rPr>
                        <a:t>13:30~13:35</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R>
                      <a:noFill/>
                    </a:lnR>
                  </a:tcPr>
                </a:tc>
                <a:tc>
                  <a:txBody>
                    <a:bodyPr/>
                    <a:lstStyle/>
                    <a:p>
                      <a:pPr algn="ctr">
                        <a:lnSpc>
                          <a:spcPts val="1600"/>
                        </a:lnSpc>
                      </a:pPr>
                      <a:r>
                        <a:rPr lang="en-US" altLang="ja-JP" sz="1200" kern="100" dirty="0">
                          <a:effectLst/>
                        </a:rPr>
                        <a:t>(5)</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tcPr>
                </a:tc>
                <a:tc>
                  <a:txBody>
                    <a:bodyPr/>
                    <a:lstStyle/>
                    <a:p>
                      <a:pPr algn="just">
                        <a:lnSpc>
                          <a:spcPts val="1600"/>
                        </a:lnSpc>
                      </a:pPr>
                      <a:r>
                        <a:rPr lang="ja-JP" sz="1200" kern="100" dirty="0">
                          <a:effectLst/>
                        </a:rPr>
                        <a:t>開会</a:t>
                      </a:r>
                      <a:r>
                        <a:rPr lang="ja-JP" altLang="en-US" sz="1200" kern="100" dirty="0">
                          <a:effectLst/>
                        </a:rPr>
                        <a:t>　藤田　礼子（本省大臣官房運輸安全監理官）</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214215911"/>
                  </a:ext>
                </a:extLst>
              </a:tr>
              <a:tr h="0">
                <a:tc>
                  <a:txBody>
                    <a:bodyPr/>
                    <a:lstStyle/>
                    <a:p>
                      <a:pPr algn="just">
                        <a:lnSpc>
                          <a:spcPts val="1600"/>
                        </a:lnSpc>
                      </a:pPr>
                      <a:r>
                        <a:rPr lang="en-US" sz="1200" kern="100" dirty="0">
                          <a:effectLst/>
                        </a:rPr>
                        <a:t>13:35~14:05</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R>
                      <a:noFill/>
                    </a:lnR>
                  </a:tcPr>
                </a:tc>
                <a:tc>
                  <a:txBody>
                    <a:bodyPr/>
                    <a:lstStyle/>
                    <a:p>
                      <a:pPr marL="0" marR="0" lvl="0" indent="0" algn="ctr" defTabSz="685800" rtl="0" eaLnBrk="1" fontAlgn="auto" latinLnBrk="0" hangingPunct="1">
                        <a:lnSpc>
                          <a:spcPts val="1600"/>
                        </a:lnSpc>
                        <a:spcBef>
                          <a:spcPts val="0"/>
                        </a:spcBef>
                        <a:spcAft>
                          <a:spcPts val="0"/>
                        </a:spcAft>
                        <a:buClrTx/>
                        <a:buSzTx/>
                        <a:buFontTx/>
                        <a:buNone/>
                        <a:tabLst/>
                        <a:defRPr/>
                      </a:pPr>
                      <a:r>
                        <a:rPr lang="en-US" altLang="ja-JP" sz="1200" kern="100" dirty="0">
                          <a:effectLst/>
                        </a:rPr>
                        <a:t>(30)</a:t>
                      </a:r>
                      <a:endParaRPr lang="ja-JP" alt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lnSpc>
                          <a:spcPts val="1600"/>
                        </a:lnSpc>
                      </a:pP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tcPr>
                </a:tc>
                <a:tc>
                  <a:txBody>
                    <a:bodyPr/>
                    <a:lstStyle/>
                    <a:p>
                      <a:pPr marL="0" marR="0" lvl="0" indent="0" algn="just" defTabSz="685800" rtl="0" eaLnBrk="1" fontAlgn="auto" latinLnBrk="0" hangingPunct="1">
                        <a:lnSpc>
                          <a:spcPts val="1600"/>
                        </a:lnSpc>
                        <a:spcBef>
                          <a:spcPts val="0"/>
                        </a:spcBef>
                        <a:spcAft>
                          <a:spcPts val="0"/>
                        </a:spcAft>
                        <a:buClrTx/>
                        <a:buSzTx/>
                        <a:buFontTx/>
                        <a:buNone/>
                        <a:tabLst/>
                        <a:defRPr/>
                      </a:pPr>
                      <a:r>
                        <a:rPr lang="ja-JP" sz="1200" kern="100" dirty="0">
                          <a:effectLst/>
                        </a:rPr>
                        <a:t>基調講演</a:t>
                      </a:r>
                      <a:endParaRPr lang="en-US" altLang="ja-JP" sz="1200" kern="100" dirty="0">
                        <a:effectLst/>
                      </a:endParaRPr>
                    </a:p>
                    <a:p>
                      <a:pPr marL="0" marR="0" lvl="0" indent="0" algn="just" defTabSz="685800" rtl="0" eaLnBrk="1" fontAlgn="auto" latinLnBrk="0" hangingPunct="1">
                        <a:lnSpc>
                          <a:spcPts val="1600"/>
                        </a:lnSpc>
                        <a:spcBef>
                          <a:spcPts val="0"/>
                        </a:spcBef>
                        <a:spcAft>
                          <a:spcPts val="0"/>
                        </a:spcAft>
                        <a:buClrTx/>
                        <a:buSzTx/>
                        <a:buFontTx/>
                        <a:buNone/>
                        <a:tabLst/>
                        <a:defRPr/>
                      </a:pPr>
                      <a:r>
                        <a:rPr lang="ja-JP" altLang="en-US" sz="1200" kern="100" dirty="0">
                          <a:effectLst/>
                        </a:rPr>
                        <a:t>　</a:t>
                      </a:r>
                      <a:r>
                        <a:rPr lang="ja-JP" altLang="ja-JP" sz="1200" kern="100" dirty="0">
                          <a:effectLst/>
                        </a:rPr>
                        <a:t>渡辺</a:t>
                      </a:r>
                      <a:r>
                        <a:rPr lang="ja-JP" altLang="en-US" sz="1200" kern="100" dirty="0">
                          <a:effectLst/>
                        </a:rPr>
                        <a:t>　研司（</a:t>
                      </a:r>
                      <a:r>
                        <a:rPr lang="ja-JP" altLang="ja-JP" sz="1200" kern="100" dirty="0">
                          <a:effectLst/>
                        </a:rPr>
                        <a:t>名古屋工業大学</a:t>
                      </a:r>
                      <a:r>
                        <a:rPr lang="ja-JP" altLang="en-US" sz="1200" kern="100" dirty="0">
                          <a:effectLst/>
                        </a:rPr>
                        <a:t>大学院工学研究科社会工学専攻教授）</a:t>
                      </a:r>
                      <a:endParaRPr lang="ja-JP" altLang="ja-JP" sz="1200" kern="100" dirty="0">
                        <a:effectLst/>
                      </a:endParaRPr>
                    </a:p>
                    <a:p>
                      <a:pPr algn="just">
                        <a:lnSpc>
                          <a:spcPts val="1600"/>
                        </a:lnSpc>
                      </a:pPr>
                      <a:r>
                        <a:rPr lang="ja-JP" altLang="en-US" sz="1200" kern="100" dirty="0">
                          <a:effectLst/>
                        </a:rPr>
                        <a:t>　</a:t>
                      </a:r>
                      <a:r>
                        <a:rPr lang="ja-JP" sz="1200" kern="100" dirty="0">
                          <a:effectLst/>
                        </a:rPr>
                        <a:t>タイトル：未定（風水害対策）</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815081125"/>
                  </a:ext>
                </a:extLst>
              </a:tr>
              <a:tr h="0">
                <a:tc>
                  <a:txBody>
                    <a:bodyPr/>
                    <a:lstStyle/>
                    <a:p>
                      <a:pPr algn="just">
                        <a:lnSpc>
                          <a:spcPts val="1600"/>
                        </a:lnSpc>
                      </a:pPr>
                      <a:r>
                        <a:rPr lang="en-US" sz="1200" kern="100" dirty="0">
                          <a:effectLst/>
                        </a:rPr>
                        <a:t>14:05~14:15</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R>
                      <a:noFill/>
                    </a:lnR>
                  </a:tcPr>
                </a:tc>
                <a:tc>
                  <a:txBody>
                    <a:bodyPr/>
                    <a:lstStyle/>
                    <a:p>
                      <a:pPr algn="ctr">
                        <a:lnSpc>
                          <a:spcPts val="1600"/>
                        </a:lnSpc>
                      </a:pPr>
                      <a:r>
                        <a:rPr lang="en-US" altLang="ja-JP" sz="1200" kern="100" dirty="0">
                          <a:effectLst/>
                          <a:latin typeface="+mn-lt"/>
                          <a:ea typeface="ＭＳ 明朝" panose="02020609040205080304" pitchFamily="17" charset="-128"/>
                          <a:cs typeface="Times New Roman" panose="02020603050405020304" pitchFamily="18" charset="0"/>
                        </a:rPr>
                        <a:t>(</a:t>
                      </a:r>
                      <a:r>
                        <a:rPr lang="en-US" altLang="ja-JP" sz="1200" kern="100" dirty="0">
                          <a:effectLst/>
                          <a:latin typeface="+mn-lt"/>
                        </a:rPr>
                        <a:t>10</a:t>
                      </a:r>
                      <a:r>
                        <a:rPr lang="en-US" altLang="ja-JP" sz="1200" kern="100" dirty="0">
                          <a:effectLst/>
                          <a:latin typeface="+mn-lt"/>
                          <a:ea typeface="ＭＳ 明朝" panose="02020609040205080304" pitchFamily="17" charset="-128"/>
                          <a:cs typeface="Times New Roman" panose="02020603050405020304" pitchFamily="18" charset="0"/>
                        </a:rPr>
                        <a:t>)</a:t>
                      </a:r>
                      <a:endParaRPr lang="ja-JP" sz="1200" kern="100" dirty="0">
                        <a:effectLst/>
                        <a:latin typeface="+mn-lt"/>
                        <a:ea typeface="ＭＳ 明朝" panose="02020609040205080304" pitchFamily="17" charset="-128"/>
                        <a:cs typeface="Times New Roman" panose="02020603050405020304" pitchFamily="18" charset="0"/>
                      </a:endParaRPr>
                    </a:p>
                  </a:txBody>
                  <a:tcPr marL="68580" marR="68580" marT="0" marB="0">
                    <a:lnL>
                      <a:noFill/>
                    </a:lnL>
                  </a:tcPr>
                </a:tc>
                <a:tc>
                  <a:txBody>
                    <a:bodyPr/>
                    <a:lstStyle/>
                    <a:p>
                      <a:pPr algn="just">
                        <a:lnSpc>
                          <a:spcPts val="1600"/>
                        </a:lnSpc>
                      </a:pPr>
                      <a:r>
                        <a:rPr lang="ja-JP" altLang="en-US" sz="1200" kern="100" dirty="0">
                          <a:effectLst/>
                        </a:rPr>
                        <a:t>　～</a:t>
                      </a:r>
                      <a:r>
                        <a:rPr lang="ja-JP" sz="1200" kern="100" dirty="0">
                          <a:effectLst/>
                        </a:rPr>
                        <a:t>休憩</a:t>
                      </a:r>
                      <a:r>
                        <a:rPr lang="ja-JP" altLang="en-US" sz="1200" kern="100" dirty="0">
                          <a:effectLst/>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2559397078"/>
                  </a:ext>
                </a:extLst>
              </a:tr>
              <a:tr h="0">
                <a:tc>
                  <a:txBody>
                    <a:bodyPr/>
                    <a:lstStyle/>
                    <a:p>
                      <a:pPr algn="just">
                        <a:lnSpc>
                          <a:spcPts val="1600"/>
                        </a:lnSpc>
                      </a:pPr>
                      <a:r>
                        <a:rPr lang="en-US" sz="1200" kern="100" dirty="0">
                          <a:effectLst/>
                        </a:rPr>
                        <a:t>14:15~1</a:t>
                      </a:r>
                      <a:r>
                        <a:rPr lang="en-US" altLang="ja-JP" sz="1200" kern="100" dirty="0">
                          <a:effectLst/>
                        </a:rPr>
                        <a:t>6</a:t>
                      </a:r>
                      <a:r>
                        <a:rPr lang="en-US" sz="1200" kern="100" dirty="0">
                          <a:effectLst/>
                        </a:rPr>
                        <a:t>:</a:t>
                      </a:r>
                      <a:r>
                        <a:rPr lang="en-US" altLang="ja-JP" sz="1200" kern="100" dirty="0">
                          <a:effectLst/>
                        </a:rPr>
                        <a:t>00</a:t>
                      </a:r>
                    </a:p>
                    <a:p>
                      <a:pPr algn="just">
                        <a:lnSpc>
                          <a:spcPts val="1600"/>
                        </a:lnSpc>
                      </a:pPr>
                      <a:r>
                        <a:rPr lang="en-US" altLang="ja-JP" sz="1200" kern="100" dirty="0">
                          <a:effectLst/>
                        </a:rPr>
                        <a:t>(</a:t>
                      </a:r>
                      <a:r>
                        <a:rPr lang="ja-JP" sz="1200" kern="100" dirty="0">
                          <a:effectLst/>
                        </a:rPr>
                        <a:t>休憩</a:t>
                      </a:r>
                      <a:r>
                        <a:rPr lang="en-US" sz="1200" kern="100" dirty="0">
                          <a:effectLst/>
                        </a:rPr>
                        <a:t>10</a:t>
                      </a:r>
                      <a:r>
                        <a:rPr lang="ja-JP" altLang="en-US" sz="1200" kern="100" dirty="0">
                          <a:effectLst/>
                        </a:rPr>
                        <a:t>分含</a:t>
                      </a:r>
                      <a:r>
                        <a:rPr lang="en-US" altLang="ja-JP" sz="1200" kern="100" dirty="0">
                          <a:effectLst/>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R>
                      <a:noFill/>
                    </a:lnR>
                  </a:tcPr>
                </a:tc>
                <a:tc>
                  <a:txBody>
                    <a:bodyPr/>
                    <a:lstStyle/>
                    <a:p>
                      <a:pPr marL="0" marR="0" lvl="0" indent="0" algn="ctr" defTabSz="685800" rtl="0" eaLnBrk="1" fontAlgn="auto" latinLnBrk="0" hangingPunct="1">
                        <a:lnSpc>
                          <a:spcPts val="1600"/>
                        </a:lnSpc>
                        <a:spcBef>
                          <a:spcPts val="0"/>
                        </a:spcBef>
                        <a:spcAft>
                          <a:spcPts val="0"/>
                        </a:spcAft>
                        <a:buClrTx/>
                        <a:buSzTx/>
                        <a:buFontTx/>
                        <a:buNone/>
                        <a:tabLst/>
                        <a:defRPr/>
                      </a:pPr>
                      <a:r>
                        <a:rPr lang="en-US" altLang="ja-JP" sz="1050" kern="100" dirty="0">
                          <a:effectLst/>
                        </a:rPr>
                        <a:t>(105)</a:t>
                      </a:r>
                      <a:endParaRPr lang="ja-JP" altLang="ja-JP" sz="1050" kern="100" dirty="0">
                        <a:effectLst/>
                      </a:endParaRPr>
                    </a:p>
                    <a:p>
                      <a:pPr algn="ctr">
                        <a:lnSpc>
                          <a:spcPts val="1600"/>
                        </a:lnSpc>
                      </a:pP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tcPr>
                </a:tc>
                <a:tc>
                  <a:txBody>
                    <a:bodyPr/>
                    <a:lstStyle/>
                    <a:p>
                      <a:pPr algn="just">
                        <a:lnSpc>
                          <a:spcPts val="1600"/>
                        </a:lnSpc>
                      </a:pPr>
                      <a:r>
                        <a:rPr lang="ja-JP" altLang="en-US" sz="1200" kern="100" dirty="0">
                          <a:effectLst/>
                        </a:rPr>
                        <a:t>運輸</a:t>
                      </a:r>
                      <a:r>
                        <a:rPr lang="ja-JP" sz="1200" kern="100" dirty="0">
                          <a:effectLst/>
                        </a:rPr>
                        <a:t>防災</a:t>
                      </a:r>
                      <a:r>
                        <a:rPr lang="ja-JP" altLang="en-US" sz="1200" kern="100" dirty="0">
                          <a:effectLst/>
                        </a:rPr>
                        <a:t>マネジメント</a:t>
                      </a:r>
                      <a:r>
                        <a:rPr lang="ja-JP" sz="1200" kern="100" dirty="0">
                          <a:effectLst/>
                        </a:rPr>
                        <a:t>セミナー</a:t>
                      </a:r>
                      <a:r>
                        <a:rPr lang="ja-JP" altLang="en-US" sz="1200" kern="100" dirty="0">
                          <a:effectLst/>
                        </a:rPr>
                        <a:t>及びワークショップ</a:t>
                      </a:r>
                      <a:endParaRPr lang="en-US" altLang="ja-JP" sz="1200" kern="100" dirty="0">
                        <a:effectLst/>
                      </a:endParaRPr>
                    </a:p>
                    <a:p>
                      <a:pPr algn="just">
                        <a:lnSpc>
                          <a:spcPts val="1600"/>
                        </a:lnSpc>
                      </a:pPr>
                      <a:r>
                        <a:rPr lang="ja-JP" altLang="en-US" sz="1200" kern="100" dirty="0">
                          <a:effectLst/>
                        </a:rPr>
                        <a:t> </a:t>
                      </a:r>
                      <a:r>
                        <a:rPr lang="ja-JP" altLang="en-US" sz="1100" kern="100" dirty="0">
                          <a:effectLst/>
                        </a:rPr>
                        <a:t>～自然災害に関する自社のリスクと対応を考える～（仮）</a:t>
                      </a:r>
                      <a:endParaRPr lang="en-US" altLang="ja-JP" sz="1100" kern="100" dirty="0">
                        <a:effectLst/>
                      </a:endParaRPr>
                    </a:p>
                    <a:p>
                      <a:pPr algn="r">
                        <a:lnSpc>
                          <a:spcPts val="1600"/>
                        </a:lnSpc>
                      </a:pPr>
                      <a:r>
                        <a:rPr lang="ja-JP" altLang="en-US" sz="1200" kern="100" dirty="0">
                          <a:effectLst/>
                        </a:rPr>
                        <a:t>（本省大臣官房運輸安全監理官室）</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3361239463"/>
                  </a:ext>
                </a:extLst>
              </a:tr>
            </a:tbl>
          </a:graphicData>
        </a:graphic>
      </p:graphicFrame>
      <p:sp>
        <p:nvSpPr>
          <p:cNvPr id="3" name="テキスト ボックス 2">
            <a:extLst>
              <a:ext uri="{FF2B5EF4-FFF2-40B4-BE49-F238E27FC236}">
                <a16:creationId xmlns:a16="http://schemas.microsoft.com/office/drawing/2014/main" id="{96132717-ECDE-47DD-9BF5-FCD445CA32F6}"/>
              </a:ext>
            </a:extLst>
          </p:cNvPr>
          <p:cNvSpPr txBox="1"/>
          <p:nvPr/>
        </p:nvSpPr>
        <p:spPr>
          <a:xfrm>
            <a:off x="291723" y="5293241"/>
            <a:ext cx="6608152" cy="430887"/>
          </a:xfrm>
          <a:prstGeom prst="rect">
            <a:avLst/>
          </a:prstGeom>
          <a:noFill/>
        </p:spPr>
        <p:txBody>
          <a:bodyPr wrap="square" rtlCol="0">
            <a:spAutoFit/>
          </a:bodyPr>
          <a:lstStyle/>
          <a:p>
            <a:r>
              <a:rPr kumimoji="1" lang="en-US" altLang="ja-JP" sz="1100" dirty="0">
                <a:latin typeface="+mn-ea"/>
                <a:ea typeface="+mn-ea"/>
              </a:rPr>
              <a:t>※</a:t>
            </a:r>
            <a:r>
              <a:rPr kumimoji="1" lang="ja-JP" altLang="en-US" sz="1100" dirty="0">
                <a:latin typeface="+mn-ea"/>
                <a:ea typeface="+mn-ea"/>
              </a:rPr>
              <a:t>本省開催・地方開催ともに、運輸事業者の取組状況、課題等を把握するための簡単なアンケートを</a:t>
            </a:r>
            <a:r>
              <a:rPr kumimoji="1" lang="en-US" altLang="ja-JP" sz="1100" dirty="0">
                <a:latin typeface="+mn-ea"/>
                <a:ea typeface="+mn-ea"/>
              </a:rPr>
              <a:t/>
            </a:r>
            <a:br>
              <a:rPr kumimoji="1" lang="en-US" altLang="ja-JP" sz="1100" dirty="0">
                <a:latin typeface="+mn-ea"/>
                <a:ea typeface="+mn-ea"/>
              </a:rPr>
            </a:br>
            <a:r>
              <a:rPr kumimoji="1" lang="ja-JP" altLang="en-US" sz="1100" dirty="0">
                <a:latin typeface="+mn-ea"/>
                <a:ea typeface="+mn-ea"/>
              </a:rPr>
              <a:t>　ご用意しておりますのでご協力お願いします。</a:t>
            </a:r>
          </a:p>
        </p:txBody>
      </p:sp>
      <p:sp>
        <p:nvSpPr>
          <p:cNvPr id="34" name="正方形/長方形 33">
            <a:extLst>
              <a:ext uri="{FF2B5EF4-FFF2-40B4-BE49-F238E27FC236}">
                <a16:creationId xmlns:a16="http://schemas.microsoft.com/office/drawing/2014/main" id="{417E3A76-299A-4423-83CF-1B2B38B2385A}"/>
              </a:ext>
            </a:extLst>
          </p:cNvPr>
          <p:cNvSpPr/>
          <p:nvPr/>
        </p:nvSpPr>
        <p:spPr>
          <a:xfrm>
            <a:off x="-6176" y="35496"/>
            <a:ext cx="86709" cy="33284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36" name="正方形/長方形 35">
            <a:extLst>
              <a:ext uri="{FF2B5EF4-FFF2-40B4-BE49-F238E27FC236}">
                <a16:creationId xmlns:a16="http://schemas.microsoft.com/office/drawing/2014/main" id="{AECDEF49-CAD5-4A0A-B97A-A8B88C697C7A}"/>
              </a:ext>
            </a:extLst>
          </p:cNvPr>
          <p:cNvSpPr/>
          <p:nvPr/>
        </p:nvSpPr>
        <p:spPr>
          <a:xfrm>
            <a:off x="13931" y="5714605"/>
            <a:ext cx="86709" cy="33284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37" name="正方形/長方形 36">
            <a:extLst>
              <a:ext uri="{FF2B5EF4-FFF2-40B4-BE49-F238E27FC236}">
                <a16:creationId xmlns:a16="http://schemas.microsoft.com/office/drawing/2014/main" id="{635F6088-5B68-4F02-B06D-98B2AB529C34}"/>
              </a:ext>
            </a:extLst>
          </p:cNvPr>
          <p:cNvSpPr/>
          <p:nvPr/>
        </p:nvSpPr>
        <p:spPr>
          <a:xfrm>
            <a:off x="2025" y="7101632"/>
            <a:ext cx="86709" cy="33284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cxnSp>
        <p:nvCxnSpPr>
          <p:cNvPr id="32" name="直線コネクタ 31"/>
          <p:cNvCxnSpPr>
            <a:cxnSpLocks/>
          </p:cNvCxnSpPr>
          <p:nvPr/>
        </p:nvCxnSpPr>
        <p:spPr>
          <a:xfrm>
            <a:off x="275139" y="3360044"/>
            <a:ext cx="6408713"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pic>
        <p:nvPicPr>
          <p:cNvPr id="24" name="Picture 8" descr="QRコードスキャン（読み取り）のシルエット02 | 無料のAi・PNG白黒シルエットイラスト">
            <a:extLst>
              <a:ext uri="{FF2B5EF4-FFF2-40B4-BE49-F238E27FC236}">
                <a16:creationId xmlns:a16="http://schemas.microsoft.com/office/drawing/2014/main" id="{04ED5962-5039-45DB-89A5-2B19AF9AA981}"/>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6401" t="9680" r="13041" b="9680"/>
          <a:stretch/>
        </p:blipFill>
        <p:spPr bwMode="auto">
          <a:xfrm>
            <a:off x="1412776" y="5741839"/>
            <a:ext cx="299538" cy="342329"/>
          </a:xfrm>
          <a:prstGeom prst="rect">
            <a:avLst/>
          </a:prstGeom>
          <a:noFill/>
          <a:extLst>
            <a:ext uri="{909E8E84-426E-40DD-AFC4-6F175D3DCCD1}">
              <a14:hiddenFill xmlns:a14="http://schemas.microsoft.com/office/drawing/2010/main">
                <a:solidFill>
                  <a:srgbClr val="FFFFFF"/>
                </a:solidFill>
              </a14:hiddenFill>
            </a:ext>
          </a:extLst>
        </p:spPr>
      </p:pic>
      <p:pic>
        <p:nvPicPr>
          <p:cNvPr id="27" name="グラフィックス 62" descr="電話">
            <a:extLst>
              <a:ext uri="{FF2B5EF4-FFF2-40B4-BE49-F238E27FC236}">
                <a16:creationId xmlns:a16="http://schemas.microsoft.com/office/drawing/2014/main" id="{D7CD54C1-33EB-4BBF-90F2-6585D38B017D}"/>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1303210" y="7149693"/>
            <a:ext cx="318856" cy="318856"/>
          </a:xfrm>
          <a:prstGeom prst="rect">
            <a:avLst/>
          </a:prstGeom>
        </p:spPr>
      </p:pic>
      <p:pic>
        <p:nvPicPr>
          <p:cNvPr id="35" name="グラフィックス 82" descr="日毎カレンダー">
            <a:extLst>
              <a:ext uri="{FF2B5EF4-FFF2-40B4-BE49-F238E27FC236}">
                <a16:creationId xmlns:a16="http://schemas.microsoft.com/office/drawing/2014/main" id="{D5596F9B-9B7A-4E62-9F17-CCE5D6DFCBA3}"/>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xmlns="" r:embed="rId7"/>
              </a:ext>
            </a:extLst>
          </a:blip>
          <a:stretch>
            <a:fillRect/>
          </a:stretch>
        </p:blipFill>
        <p:spPr>
          <a:xfrm>
            <a:off x="1792220" y="46492"/>
            <a:ext cx="412644" cy="412644"/>
          </a:xfrm>
          <a:prstGeom prst="rect">
            <a:avLst/>
          </a:prstGeom>
        </p:spPr>
      </p:pic>
      <p:sp>
        <p:nvSpPr>
          <p:cNvPr id="23" name="正方形/長方形 22">
            <a:extLst>
              <a:ext uri="{FF2B5EF4-FFF2-40B4-BE49-F238E27FC236}">
                <a16:creationId xmlns:a16="http://schemas.microsoft.com/office/drawing/2014/main" id="{014B4AAD-F975-4DC2-B0E3-773C4EDEE3E1}"/>
              </a:ext>
            </a:extLst>
          </p:cNvPr>
          <p:cNvSpPr/>
          <p:nvPr/>
        </p:nvSpPr>
        <p:spPr>
          <a:xfrm>
            <a:off x="201733" y="8197444"/>
            <a:ext cx="6395619" cy="911060"/>
          </a:xfrm>
          <a:prstGeom prst="rect">
            <a:avLst/>
          </a:prstGeom>
          <a:solidFill>
            <a:schemeClr val="accent5">
              <a:alpha val="65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2200"/>
              </a:lnSpc>
              <a:defRPr/>
            </a:pPr>
            <a:r>
              <a:rPr lang="ja-JP" altLang="en-US" sz="1200" b="1" dirty="0">
                <a:solidFill>
                  <a:schemeClr val="tx1"/>
                </a:solidFill>
              </a:rPr>
              <a:t>（地方開催分</a:t>
            </a:r>
            <a:r>
              <a:rPr lang="ja-JP" altLang="en-US" sz="1200" b="1" dirty="0" smtClean="0">
                <a:solidFill>
                  <a:schemeClr val="tx1"/>
                </a:solidFill>
              </a:rPr>
              <a:t>）</a:t>
            </a:r>
            <a:r>
              <a:rPr lang="ja-JP" altLang="en-US" sz="1200" dirty="0">
                <a:solidFill>
                  <a:schemeClr val="tx1"/>
                </a:solidFill>
              </a:rPr>
              <a:t>●●運輸局　総務部　安全防災・危機管理課　</a:t>
            </a:r>
            <a:r>
              <a:rPr lang="en-US" altLang="ja-JP" sz="1100" dirty="0" smtClean="0">
                <a:solidFill>
                  <a:schemeClr val="tx1"/>
                </a:solidFill>
              </a:rPr>
              <a:t>0XX-XXX-XXXX</a:t>
            </a:r>
            <a:endParaRPr lang="en-US" altLang="ja-JP" sz="1200" b="1" dirty="0" smtClean="0">
              <a:solidFill>
                <a:schemeClr val="tx1"/>
              </a:solidFill>
            </a:endParaRPr>
          </a:p>
          <a:p>
            <a:pPr lvl="0">
              <a:lnSpc>
                <a:spcPts val="2200"/>
              </a:lnSpc>
              <a:defRPr/>
            </a:pPr>
            <a:r>
              <a:rPr lang="ja-JP" altLang="en-US" sz="1200" b="1" dirty="0">
                <a:solidFill>
                  <a:schemeClr val="tx1"/>
                </a:solidFill>
              </a:rPr>
              <a:t>　</a:t>
            </a:r>
            <a:r>
              <a:rPr lang="ja-JP" altLang="en-US" sz="1200" b="1" dirty="0" smtClean="0">
                <a:solidFill>
                  <a:schemeClr val="tx1"/>
                </a:solidFill>
              </a:rPr>
              <a:t>　　　　　　</a:t>
            </a:r>
            <a:r>
              <a:rPr lang="ja-JP" altLang="en-US" sz="1200" dirty="0" smtClean="0">
                <a:solidFill>
                  <a:schemeClr val="tx1"/>
                </a:solidFill>
              </a:rPr>
              <a:t>国土</a:t>
            </a:r>
            <a:r>
              <a:rPr lang="ja-JP" altLang="en-US" sz="1200" dirty="0">
                <a:solidFill>
                  <a:schemeClr val="tx1"/>
                </a:solidFill>
              </a:rPr>
              <a:t>交通省 大臣官房　</a:t>
            </a:r>
            <a:r>
              <a:rPr lang="ja-JP" altLang="en-US" sz="1100" dirty="0">
                <a:solidFill>
                  <a:schemeClr val="tx1"/>
                </a:solidFill>
              </a:rPr>
              <a:t>代表　</a:t>
            </a:r>
            <a:r>
              <a:rPr lang="en-US" altLang="ja-JP" sz="1100" dirty="0">
                <a:solidFill>
                  <a:schemeClr val="tx1"/>
                </a:solidFill>
              </a:rPr>
              <a:t>03-5253-8111</a:t>
            </a:r>
            <a:r>
              <a:rPr lang="ja-JP" altLang="en-US" sz="1100" dirty="0">
                <a:solidFill>
                  <a:schemeClr val="tx1"/>
                </a:solidFill>
              </a:rPr>
              <a:t>（カッコ内は内線番号）</a:t>
            </a:r>
            <a:endParaRPr lang="en-US" altLang="ja-JP" sz="1100" dirty="0">
              <a:solidFill>
                <a:schemeClr val="tx1"/>
              </a:solidFill>
            </a:endParaRPr>
          </a:p>
          <a:p>
            <a:pPr>
              <a:lnSpc>
                <a:spcPts val="2200"/>
              </a:lnSpc>
              <a:defRPr/>
            </a:pPr>
            <a:r>
              <a:rPr lang="ja-JP" altLang="en-US" sz="1100" dirty="0" smtClean="0">
                <a:solidFill>
                  <a:schemeClr val="tx1"/>
                </a:solidFill>
              </a:rPr>
              <a:t>　　　　　　　　　運輸</a:t>
            </a:r>
            <a:r>
              <a:rPr lang="ja-JP" altLang="en-US" sz="1100" dirty="0">
                <a:solidFill>
                  <a:schemeClr val="tx1"/>
                </a:solidFill>
              </a:rPr>
              <a:t>安全防災　山口（</a:t>
            </a:r>
            <a:r>
              <a:rPr lang="en-US" altLang="ja-JP" sz="1100" dirty="0">
                <a:solidFill>
                  <a:schemeClr val="tx1"/>
                </a:solidFill>
              </a:rPr>
              <a:t>25614</a:t>
            </a:r>
            <a:r>
              <a:rPr lang="ja-JP" altLang="en-US" sz="1100" dirty="0">
                <a:solidFill>
                  <a:schemeClr val="tx1"/>
                </a:solidFill>
              </a:rPr>
              <a:t>）・佐藤（</a:t>
            </a:r>
            <a:r>
              <a:rPr lang="en-US" altLang="ja-JP" sz="1100" dirty="0">
                <a:solidFill>
                  <a:schemeClr val="tx1"/>
                </a:solidFill>
              </a:rPr>
              <a:t>25618</a:t>
            </a:r>
            <a:r>
              <a:rPr lang="ja-JP" altLang="en-US" sz="1100" dirty="0">
                <a:solidFill>
                  <a:schemeClr val="tx1"/>
                </a:solidFill>
              </a:rPr>
              <a:t>）・河野（</a:t>
            </a:r>
            <a:r>
              <a:rPr lang="en-US" altLang="ja-JP" sz="1100" dirty="0">
                <a:solidFill>
                  <a:schemeClr val="tx1"/>
                </a:solidFill>
              </a:rPr>
              <a:t>25629</a:t>
            </a:r>
            <a:r>
              <a:rPr lang="ja-JP" altLang="en-US" sz="1100" dirty="0" smtClean="0">
                <a:solidFill>
                  <a:schemeClr val="tx1"/>
                </a:solidFill>
              </a:rPr>
              <a:t>）</a:t>
            </a:r>
            <a:endParaRPr lang="en-US" altLang="ja-JP" sz="1100" dirty="0">
              <a:solidFill>
                <a:schemeClr val="tx1"/>
              </a:solidFill>
            </a:endParaRPr>
          </a:p>
        </p:txBody>
      </p:sp>
      <p:sp>
        <p:nvSpPr>
          <p:cNvPr id="31" name="テキスト ボックス 30">
            <a:extLst>
              <a:ext uri="{FF2B5EF4-FFF2-40B4-BE49-F238E27FC236}">
                <a16:creationId xmlns:a16="http://schemas.microsoft.com/office/drawing/2014/main" id="{1AA57DA1-60D7-43A5-ADB3-F32956111C2C}"/>
              </a:ext>
            </a:extLst>
          </p:cNvPr>
          <p:cNvSpPr txBox="1"/>
          <p:nvPr/>
        </p:nvSpPr>
        <p:spPr>
          <a:xfrm>
            <a:off x="4617123" y="6408122"/>
            <a:ext cx="1183949" cy="276999"/>
          </a:xfrm>
          <a:prstGeom prst="rect">
            <a:avLst/>
          </a:prstGeom>
          <a:noFill/>
        </p:spPr>
        <p:txBody>
          <a:bodyPr wrap="square">
            <a:spAutoFit/>
          </a:bodyPr>
          <a:lstStyle/>
          <a:p>
            <a:r>
              <a:rPr lang="en-US" altLang="ja-JP" sz="1200" dirty="0">
                <a:solidFill>
                  <a:schemeClr val="tx1"/>
                </a:solidFill>
                <a:latin typeface="+mj-ea"/>
                <a:ea typeface="+mj-ea"/>
              </a:rPr>
              <a:t>QR</a:t>
            </a:r>
            <a:r>
              <a:rPr lang="ja-JP" altLang="en-US" sz="1200" dirty="0" smtClean="0">
                <a:solidFill>
                  <a:schemeClr val="tx1"/>
                </a:solidFill>
                <a:latin typeface="+mj-ea"/>
                <a:ea typeface="+mj-ea"/>
              </a:rPr>
              <a:t>コード ➡</a:t>
            </a:r>
            <a:endParaRPr lang="ja-JP" altLang="en-US" sz="1200" dirty="0">
              <a:latin typeface="+mj-ea"/>
              <a:ea typeface="+mj-ea"/>
            </a:endParaRPr>
          </a:p>
        </p:txBody>
      </p:sp>
      <p:pic>
        <p:nvPicPr>
          <p:cNvPr id="8" name="図 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615368" y="6394237"/>
            <a:ext cx="585589" cy="585589"/>
          </a:xfrm>
          <a:prstGeom prst="rect">
            <a:avLst/>
          </a:prstGeom>
        </p:spPr>
      </p:pic>
      <p:sp>
        <p:nvSpPr>
          <p:cNvPr id="33" name="テキスト ボックス 32"/>
          <p:cNvSpPr txBox="1"/>
          <p:nvPr/>
        </p:nvSpPr>
        <p:spPr>
          <a:xfrm>
            <a:off x="1074074" y="2624009"/>
            <a:ext cx="5783926" cy="507831"/>
          </a:xfrm>
          <a:prstGeom prst="rect">
            <a:avLst/>
          </a:prstGeom>
          <a:noFill/>
        </p:spPr>
        <p:txBody>
          <a:bodyPr wrap="square" rtlCol="0">
            <a:spAutoFit/>
          </a:bodyPr>
          <a:lstStyle/>
          <a:p>
            <a:r>
              <a:rPr lang="ja-JP" altLang="en-US" sz="900" dirty="0" smtClean="0">
                <a:effectLst/>
                <a:latin typeface="+mn-ea"/>
                <a:ea typeface="+mn-ea"/>
              </a:rPr>
              <a:t>（北海道</a:t>
            </a:r>
            <a:r>
              <a:rPr lang="en-US" altLang="ja-JP" sz="900" dirty="0" smtClean="0">
                <a:effectLst/>
                <a:latin typeface="+mn-ea"/>
                <a:ea typeface="+mn-ea"/>
              </a:rPr>
              <a:t>…7/15(</a:t>
            </a:r>
            <a:r>
              <a:rPr lang="ja-JP" altLang="en-US" sz="900" dirty="0" smtClean="0">
                <a:effectLst/>
                <a:latin typeface="+mn-ea"/>
                <a:ea typeface="+mn-ea"/>
              </a:rPr>
              <a:t>木</a:t>
            </a:r>
            <a:r>
              <a:rPr lang="en-US" altLang="ja-JP" sz="900" dirty="0" smtClean="0">
                <a:effectLst/>
                <a:latin typeface="+mn-ea"/>
                <a:ea typeface="+mn-ea"/>
              </a:rPr>
              <a:t>)</a:t>
            </a:r>
            <a:r>
              <a:rPr lang="ja-JP" altLang="en-US" sz="900" dirty="0" err="1" smtClean="0">
                <a:effectLst/>
                <a:latin typeface="+mn-ea"/>
                <a:ea typeface="+mn-ea"/>
              </a:rPr>
              <a:t>、</a:t>
            </a:r>
            <a:r>
              <a:rPr lang="ja-JP" altLang="en-US" sz="900" dirty="0" smtClean="0">
                <a:effectLst/>
                <a:latin typeface="+mn-ea"/>
                <a:ea typeface="+mn-ea"/>
              </a:rPr>
              <a:t>東北</a:t>
            </a:r>
            <a:r>
              <a:rPr lang="en-US" altLang="ja-JP" sz="900" dirty="0" smtClean="0">
                <a:effectLst/>
                <a:latin typeface="+mn-ea"/>
                <a:ea typeface="+mn-ea"/>
              </a:rPr>
              <a:t>…9/10(</a:t>
            </a:r>
            <a:r>
              <a:rPr lang="ja-JP" altLang="en-US" sz="900" dirty="0" smtClean="0">
                <a:effectLst/>
                <a:latin typeface="+mn-ea"/>
                <a:ea typeface="+mn-ea"/>
              </a:rPr>
              <a:t>金</a:t>
            </a:r>
            <a:r>
              <a:rPr lang="en-US" altLang="ja-JP" sz="900" dirty="0" smtClean="0">
                <a:effectLst/>
                <a:latin typeface="+mn-ea"/>
                <a:ea typeface="+mn-ea"/>
              </a:rPr>
              <a:t>)</a:t>
            </a:r>
            <a:r>
              <a:rPr lang="ja-JP" altLang="en-US" sz="900" dirty="0" err="1" smtClean="0">
                <a:effectLst/>
                <a:latin typeface="+mn-ea"/>
                <a:ea typeface="+mn-ea"/>
              </a:rPr>
              <a:t>、</a:t>
            </a:r>
            <a:r>
              <a:rPr lang="ja-JP" altLang="en-US" sz="900" dirty="0">
                <a:effectLst/>
                <a:latin typeface="+mn-ea"/>
                <a:ea typeface="+mn-ea"/>
              </a:rPr>
              <a:t>北陸</a:t>
            </a:r>
            <a:r>
              <a:rPr lang="ja-JP" altLang="en-US" sz="900" dirty="0" smtClean="0">
                <a:effectLst/>
                <a:latin typeface="+mn-ea"/>
                <a:ea typeface="+mn-ea"/>
              </a:rPr>
              <a:t>信越</a:t>
            </a:r>
            <a:r>
              <a:rPr lang="en-US" altLang="ja-JP" sz="900" dirty="0" smtClean="0">
                <a:effectLst/>
                <a:latin typeface="+mn-ea"/>
                <a:ea typeface="+mn-ea"/>
              </a:rPr>
              <a:t>…</a:t>
            </a:r>
            <a:r>
              <a:rPr lang="ja-JP" altLang="en-US" sz="900" dirty="0">
                <a:latin typeface="+mn-ea"/>
                <a:ea typeface="+mn-ea"/>
              </a:rPr>
              <a:t>未定</a:t>
            </a:r>
            <a:r>
              <a:rPr lang="en-US" altLang="ja-JP" sz="900" dirty="0" smtClean="0">
                <a:latin typeface="+mn-ea"/>
              </a:rPr>
              <a:t> </a:t>
            </a:r>
            <a:r>
              <a:rPr lang="ja-JP" altLang="en-US" sz="900" dirty="0" err="1" smtClean="0">
                <a:effectLst/>
                <a:latin typeface="+mn-ea"/>
                <a:ea typeface="+mn-ea"/>
              </a:rPr>
              <a:t>、</a:t>
            </a:r>
            <a:r>
              <a:rPr lang="ja-JP" altLang="en-US" sz="900" dirty="0" smtClean="0">
                <a:effectLst/>
                <a:latin typeface="+mn-ea"/>
                <a:ea typeface="+mn-ea"/>
              </a:rPr>
              <a:t>関東</a:t>
            </a:r>
            <a:r>
              <a:rPr lang="en-US" altLang="ja-JP" sz="900" dirty="0" smtClean="0">
                <a:effectLst/>
                <a:latin typeface="+mn-ea"/>
                <a:ea typeface="+mn-ea"/>
              </a:rPr>
              <a:t>…</a:t>
            </a:r>
            <a:r>
              <a:rPr lang="en-US" altLang="ja-JP" sz="900" dirty="0" smtClean="0">
                <a:latin typeface="+mn-ea"/>
                <a:ea typeface="+mn-ea"/>
              </a:rPr>
              <a:t>7/8(</a:t>
            </a:r>
            <a:r>
              <a:rPr lang="ja-JP" altLang="en-US" sz="900" dirty="0" smtClean="0">
                <a:latin typeface="+mn-ea"/>
                <a:ea typeface="+mn-ea"/>
              </a:rPr>
              <a:t>木</a:t>
            </a:r>
            <a:r>
              <a:rPr lang="en-US" altLang="ja-JP" sz="900" dirty="0" smtClean="0">
                <a:latin typeface="+mn-ea"/>
                <a:ea typeface="+mn-ea"/>
              </a:rPr>
              <a:t>)</a:t>
            </a:r>
            <a:r>
              <a:rPr lang="en-US" altLang="ja-JP" sz="900" dirty="0">
                <a:latin typeface="+mn-ea"/>
                <a:ea typeface="+mn-ea"/>
              </a:rPr>
              <a:t>,</a:t>
            </a:r>
            <a:r>
              <a:rPr lang="en-US" altLang="ja-JP" sz="900" dirty="0" smtClean="0">
                <a:effectLst/>
                <a:latin typeface="+mn-ea"/>
                <a:ea typeface="+mn-ea"/>
              </a:rPr>
              <a:t>7/20(</a:t>
            </a:r>
            <a:r>
              <a:rPr lang="ja-JP" altLang="en-US" sz="900" dirty="0" smtClean="0">
                <a:effectLst/>
                <a:latin typeface="+mn-ea"/>
                <a:ea typeface="+mn-ea"/>
              </a:rPr>
              <a:t>火</a:t>
            </a:r>
            <a:r>
              <a:rPr lang="en-US" altLang="ja-JP" sz="900" dirty="0" smtClean="0">
                <a:effectLst/>
                <a:latin typeface="+mn-ea"/>
                <a:ea typeface="+mn-ea"/>
              </a:rPr>
              <a:t>)</a:t>
            </a:r>
            <a:r>
              <a:rPr lang="en-US" altLang="ja-JP" sz="900" dirty="0">
                <a:latin typeface="+mn-ea"/>
                <a:ea typeface="+mn-ea"/>
              </a:rPr>
              <a:t>,</a:t>
            </a:r>
            <a:r>
              <a:rPr lang="en-US" altLang="ja-JP" sz="900" dirty="0" smtClean="0">
                <a:latin typeface="+mn-ea"/>
                <a:ea typeface="+mn-ea"/>
              </a:rPr>
              <a:t>8/5(</a:t>
            </a:r>
            <a:r>
              <a:rPr lang="ja-JP" altLang="en-US" sz="900" dirty="0" smtClean="0">
                <a:latin typeface="+mn-ea"/>
                <a:ea typeface="+mn-ea"/>
              </a:rPr>
              <a:t>木</a:t>
            </a:r>
            <a:r>
              <a:rPr lang="en-US" altLang="ja-JP" sz="900" dirty="0" smtClean="0">
                <a:latin typeface="+mn-ea"/>
                <a:ea typeface="+mn-ea"/>
              </a:rPr>
              <a:t>)</a:t>
            </a:r>
            <a:r>
              <a:rPr lang="ja-JP" altLang="en-US" sz="900" dirty="0" err="1" smtClean="0">
                <a:latin typeface="+mn-ea"/>
                <a:ea typeface="+mn-ea"/>
              </a:rPr>
              <a:t>、</a:t>
            </a:r>
            <a:endParaRPr lang="en-US" altLang="ja-JP" sz="900" dirty="0" smtClean="0">
              <a:latin typeface="+mn-ea"/>
              <a:ea typeface="+mn-ea"/>
            </a:endParaRPr>
          </a:p>
          <a:p>
            <a:r>
              <a:rPr lang="ja-JP" altLang="en-US" sz="900" dirty="0" smtClean="0">
                <a:effectLst/>
                <a:latin typeface="+mn-ea"/>
                <a:ea typeface="+mn-ea"/>
              </a:rPr>
              <a:t>中部</a:t>
            </a:r>
            <a:r>
              <a:rPr lang="en-US" altLang="ja-JP" sz="900" dirty="0" smtClean="0">
                <a:latin typeface="+mn-ea"/>
              </a:rPr>
              <a:t>…</a:t>
            </a:r>
            <a:r>
              <a:rPr lang="en-US" altLang="ja-JP" sz="900" dirty="0" smtClean="0">
                <a:latin typeface="Meiryo UI" panose="020B0604030504040204" pitchFamily="50" charset="-128"/>
                <a:ea typeface="Meiryo UI" panose="020B0604030504040204" pitchFamily="50" charset="-128"/>
              </a:rPr>
              <a:t>7/14(</a:t>
            </a:r>
            <a:r>
              <a:rPr lang="ja-JP" altLang="en-US" sz="900" dirty="0" smtClean="0">
                <a:latin typeface="Meiryo UI" panose="020B0604030504040204" pitchFamily="50" charset="-128"/>
                <a:ea typeface="Meiryo UI" panose="020B0604030504040204" pitchFamily="50" charset="-128"/>
              </a:rPr>
              <a:t>水</a:t>
            </a:r>
            <a:r>
              <a:rPr lang="en-US" altLang="ja-JP" sz="900" dirty="0" smtClean="0">
                <a:latin typeface="Meiryo UI" panose="020B0604030504040204" pitchFamily="50" charset="-128"/>
                <a:ea typeface="Meiryo UI" panose="020B0604030504040204" pitchFamily="50" charset="-128"/>
              </a:rPr>
              <a:t>)</a:t>
            </a:r>
            <a:r>
              <a:rPr lang="en-US" altLang="ja-JP" sz="900" dirty="0" smtClean="0">
                <a:latin typeface="+mn-ea"/>
                <a:ea typeface="+mn-ea"/>
              </a:rPr>
              <a:t>,</a:t>
            </a:r>
            <a:r>
              <a:rPr lang="en-US" altLang="ja-JP" sz="900" dirty="0" smtClean="0">
                <a:effectLst/>
                <a:latin typeface="+mn-ea"/>
                <a:ea typeface="+mn-ea"/>
              </a:rPr>
              <a:t>7/27(</a:t>
            </a:r>
            <a:r>
              <a:rPr lang="ja-JP" altLang="en-US" sz="900" dirty="0" smtClean="0">
                <a:effectLst/>
                <a:latin typeface="+mn-ea"/>
                <a:ea typeface="+mn-ea"/>
              </a:rPr>
              <a:t>火</a:t>
            </a:r>
            <a:r>
              <a:rPr lang="en-US" altLang="ja-JP" sz="900" dirty="0" smtClean="0">
                <a:effectLst/>
                <a:latin typeface="+mn-ea"/>
                <a:ea typeface="+mn-ea"/>
              </a:rPr>
              <a:t>)</a:t>
            </a:r>
            <a:r>
              <a:rPr lang="en-US" altLang="ja-JP" sz="900" dirty="0">
                <a:latin typeface="+mn-ea"/>
                <a:ea typeface="+mn-ea"/>
              </a:rPr>
              <a:t>,</a:t>
            </a:r>
            <a:r>
              <a:rPr lang="en-US" altLang="ja-JP" sz="900" dirty="0" smtClean="0">
                <a:effectLst/>
                <a:latin typeface="+mn-ea"/>
                <a:ea typeface="+mn-ea"/>
              </a:rPr>
              <a:t>8/3(</a:t>
            </a:r>
            <a:r>
              <a:rPr lang="ja-JP" altLang="en-US" sz="900" dirty="0" smtClean="0">
                <a:effectLst/>
                <a:latin typeface="+mn-ea"/>
                <a:ea typeface="+mn-ea"/>
              </a:rPr>
              <a:t>火</a:t>
            </a:r>
            <a:r>
              <a:rPr lang="en-US" altLang="ja-JP" sz="900" dirty="0" smtClean="0">
                <a:effectLst/>
                <a:latin typeface="+mn-ea"/>
                <a:ea typeface="+mn-ea"/>
              </a:rPr>
              <a:t>)</a:t>
            </a:r>
            <a:r>
              <a:rPr lang="ja-JP" altLang="en-US" sz="900" dirty="0" err="1" smtClean="0">
                <a:effectLst/>
                <a:latin typeface="+mn-ea"/>
                <a:ea typeface="+mn-ea"/>
              </a:rPr>
              <a:t>、</a:t>
            </a:r>
            <a:r>
              <a:rPr lang="ja-JP" altLang="en-US" sz="900" dirty="0" smtClean="0">
                <a:effectLst/>
                <a:latin typeface="+mn-ea"/>
                <a:ea typeface="+mn-ea"/>
              </a:rPr>
              <a:t>近畿</a:t>
            </a:r>
            <a:r>
              <a:rPr lang="ja-JP" altLang="en-US" sz="900" dirty="0">
                <a:effectLst/>
                <a:latin typeface="+mn-ea"/>
                <a:ea typeface="+mn-ea"/>
              </a:rPr>
              <a:t>・</a:t>
            </a:r>
            <a:r>
              <a:rPr lang="ja-JP" altLang="en-US" sz="900" dirty="0" smtClean="0">
                <a:effectLst/>
                <a:latin typeface="+mn-ea"/>
                <a:ea typeface="+mn-ea"/>
              </a:rPr>
              <a:t>神戸</a:t>
            </a:r>
            <a:r>
              <a:rPr lang="en-US" altLang="ja-JP" sz="900" dirty="0" smtClean="0">
                <a:effectLst/>
                <a:latin typeface="+mn-ea"/>
                <a:ea typeface="+mn-ea"/>
              </a:rPr>
              <a:t>…7/6(</a:t>
            </a:r>
            <a:r>
              <a:rPr lang="ja-JP" altLang="en-US" sz="900" dirty="0" smtClean="0">
                <a:effectLst/>
                <a:latin typeface="+mn-ea"/>
                <a:ea typeface="+mn-ea"/>
              </a:rPr>
              <a:t>火</a:t>
            </a:r>
            <a:r>
              <a:rPr lang="en-US" altLang="ja-JP" sz="900" dirty="0" smtClean="0">
                <a:effectLst/>
                <a:latin typeface="+mn-ea"/>
                <a:ea typeface="+mn-ea"/>
              </a:rPr>
              <a:t>),13(</a:t>
            </a:r>
            <a:r>
              <a:rPr lang="ja-JP" altLang="en-US" sz="900" dirty="0" smtClean="0">
                <a:effectLst/>
                <a:latin typeface="+mn-ea"/>
                <a:ea typeface="+mn-ea"/>
              </a:rPr>
              <a:t>火</a:t>
            </a:r>
            <a:r>
              <a:rPr lang="en-US" altLang="ja-JP" sz="900" dirty="0" smtClean="0">
                <a:effectLst/>
                <a:latin typeface="+mn-ea"/>
                <a:ea typeface="+mn-ea"/>
              </a:rPr>
              <a:t>),28(</a:t>
            </a:r>
            <a:r>
              <a:rPr lang="ja-JP" altLang="en-US" sz="900" dirty="0" smtClean="0">
                <a:effectLst/>
                <a:latin typeface="+mn-ea"/>
                <a:ea typeface="+mn-ea"/>
              </a:rPr>
              <a:t>水</a:t>
            </a:r>
            <a:r>
              <a:rPr lang="en-US" altLang="ja-JP" sz="900" dirty="0" smtClean="0">
                <a:effectLst/>
                <a:latin typeface="+mn-ea"/>
                <a:ea typeface="+mn-ea"/>
              </a:rPr>
              <a:t>)</a:t>
            </a:r>
            <a:r>
              <a:rPr lang="ja-JP" altLang="en-US" sz="900" dirty="0" err="1" smtClean="0">
                <a:effectLst/>
                <a:latin typeface="+mn-ea"/>
                <a:ea typeface="+mn-ea"/>
              </a:rPr>
              <a:t>、</a:t>
            </a:r>
            <a:r>
              <a:rPr lang="ja-JP" altLang="en-US" sz="900" dirty="0" smtClean="0">
                <a:effectLst/>
                <a:latin typeface="+mn-ea"/>
                <a:ea typeface="+mn-ea"/>
              </a:rPr>
              <a:t>中国</a:t>
            </a:r>
            <a:r>
              <a:rPr lang="en-US" altLang="ja-JP" sz="900" dirty="0" smtClean="0">
                <a:effectLst/>
                <a:latin typeface="+mn-ea"/>
                <a:ea typeface="+mn-ea"/>
              </a:rPr>
              <a:t>…6/3(</a:t>
            </a:r>
            <a:r>
              <a:rPr lang="ja-JP" altLang="en-US" sz="900" dirty="0" smtClean="0">
                <a:effectLst/>
                <a:latin typeface="+mn-ea"/>
                <a:ea typeface="+mn-ea"/>
              </a:rPr>
              <a:t>木</a:t>
            </a:r>
            <a:r>
              <a:rPr lang="en-US" altLang="ja-JP" sz="900" dirty="0" smtClean="0">
                <a:effectLst/>
                <a:latin typeface="+mn-ea"/>
                <a:ea typeface="+mn-ea"/>
              </a:rPr>
              <a:t>)</a:t>
            </a:r>
            <a:r>
              <a:rPr lang="ja-JP" altLang="en-US" sz="900" dirty="0" err="1" smtClean="0">
                <a:effectLst/>
                <a:latin typeface="+mn-ea"/>
                <a:ea typeface="+mn-ea"/>
              </a:rPr>
              <a:t>、</a:t>
            </a:r>
            <a:endParaRPr lang="en-US" altLang="ja-JP" sz="900" dirty="0" smtClean="0">
              <a:effectLst/>
              <a:latin typeface="+mn-ea"/>
              <a:ea typeface="+mn-ea"/>
            </a:endParaRPr>
          </a:p>
          <a:p>
            <a:r>
              <a:rPr lang="ja-JP" altLang="en-US" sz="900" dirty="0" smtClean="0">
                <a:effectLst/>
                <a:latin typeface="+mn-ea"/>
                <a:ea typeface="+mn-ea"/>
              </a:rPr>
              <a:t>四国</a:t>
            </a:r>
            <a:r>
              <a:rPr lang="en-US" altLang="ja-JP" sz="900" dirty="0" smtClean="0">
                <a:effectLst/>
                <a:latin typeface="+mn-ea"/>
                <a:ea typeface="+mn-ea"/>
              </a:rPr>
              <a:t>…6/10(</a:t>
            </a:r>
            <a:r>
              <a:rPr lang="ja-JP" altLang="en-US" sz="900" dirty="0" smtClean="0">
                <a:effectLst/>
                <a:latin typeface="+mn-ea"/>
                <a:ea typeface="+mn-ea"/>
              </a:rPr>
              <a:t>木</a:t>
            </a:r>
            <a:r>
              <a:rPr lang="en-US" altLang="ja-JP" sz="900" dirty="0" smtClean="0">
                <a:effectLst/>
                <a:latin typeface="+mn-ea"/>
                <a:ea typeface="+mn-ea"/>
              </a:rPr>
              <a:t>)</a:t>
            </a:r>
            <a:r>
              <a:rPr lang="ja-JP" altLang="en-US" sz="900" dirty="0" err="1" smtClean="0">
                <a:effectLst/>
                <a:latin typeface="+mn-ea"/>
                <a:ea typeface="+mn-ea"/>
              </a:rPr>
              <a:t>、</a:t>
            </a:r>
            <a:r>
              <a:rPr lang="ja-JP" altLang="en-US" sz="900" dirty="0" smtClean="0">
                <a:effectLst/>
                <a:latin typeface="+mn-ea"/>
                <a:ea typeface="+mn-ea"/>
              </a:rPr>
              <a:t>九州</a:t>
            </a:r>
            <a:r>
              <a:rPr lang="en-US" altLang="ja-JP" sz="900" dirty="0" smtClean="0">
                <a:effectLst/>
                <a:latin typeface="+mn-ea"/>
                <a:ea typeface="+mn-ea"/>
              </a:rPr>
              <a:t>…6/22(</a:t>
            </a:r>
            <a:r>
              <a:rPr lang="ja-JP" altLang="en-US" sz="900" dirty="0" smtClean="0">
                <a:effectLst/>
                <a:latin typeface="+mn-ea"/>
                <a:ea typeface="+mn-ea"/>
              </a:rPr>
              <a:t>火</a:t>
            </a:r>
            <a:r>
              <a:rPr lang="en-US" altLang="ja-JP" sz="900" dirty="0" smtClean="0">
                <a:effectLst/>
                <a:latin typeface="+mn-ea"/>
                <a:ea typeface="+mn-ea"/>
              </a:rPr>
              <a:t>)</a:t>
            </a:r>
            <a:r>
              <a:rPr lang="en-US" altLang="ja-JP" sz="900" dirty="0">
                <a:latin typeface="+mn-ea"/>
                <a:ea typeface="+mn-ea"/>
              </a:rPr>
              <a:t>,</a:t>
            </a:r>
            <a:r>
              <a:rPr lang="en-US" altLang="ja-JP" sz="900" dirty="0" smtClean="0">
                <a:effectLst/>
                <a:latin typeface="+mn-ea"/>
                <a:ea typeface="+mn-ea"/>
              </a:rPr>
              <a:t>2</a:t>
            </a:r>
            <a:r>
              <a:rPr lang="ja-JP" altLang="en-US" sz="900" dirty="0" smtClean="0">
                <a:effectLst/>
                <a:latin typeface="+mn-ea"/>
                <a:ea typeface="+mn-ea"/>
              </a:rPr>
              <a:t>回目未定、沖縄</a:t>
            </a:r>
            <a:r>
              <a:rPr lang="en-US" altLang="ja-JP" sz="900" dirty="0" smtClean="0">
                <a:effectLst/>
                <a:latin typeface="+mn-ea"/>
                <a:ea typeface="+mn-ea"/>
              </a:rPr>
              <a:t>…7/16(</a:t>
            </a:r>
            <a:r>
              <a:rPr lang="ja-JP" altLang="en-US" sz="900" dirty="0" smtClean="0">
                <a:effectLst/>
                <a:latin typeface="+mn-ea"/>
                <a:ea typeface="+mn-ea"/>
              </a:rPr>
              <a:t>金</a:t>
            </a:r>
            <a:r>
              <a:rPr lang="en-US" altLang="ja-JP" sz="900" dirty="0" smtClean="0">
                <a:effectLst/>
                <a:latin typeface="+mn-ea"/>
                <a:ea typeface="+mn-ea"/>
              </a:rPr>
              <a:t>)</a:t>
            </a:r>
            <a:r>
              <a:rPr lang="ja-JP" altLang="en-US" sz="900" dirty="0" smtClean="0">
                <a:effectLst/>
                <a:latin typeface="+mn-ea"/>
                <a:ea typeface="+mn-ea"/>
              </a:rPr>
              <a:t>）</a:t>
            </a:r>
            <a:endParaRPr kumimoji="1" lang="ja-JP" altLang="en-US" sz="900" dirty="0">
              <a:effectLst/>
              <a:latin typeface="+mn-ea"/>
              <a:ea typeface="+mn-ea"/>
            </a:endParaRPr>
          </a:p>
        </p:txBody>
      </p:sp>
    </p:spTree>
    <p:extLst>
      <p:ext uri="{BB962C8B-B14F-4D97-AF65-F5344CB8AC3E}">
        <p14:creationId xmlns:p14="http://schemas.microsoft.com/office/powerpoint/2010/main" val="3028189389"/>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ユーザー定義 3">
      <a:majorFont>
        <a:latin typeface="メイリオ"/>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タイトル.pptx" id="{E7498F8A-E358-466F-AF97-A85145EC8708}" vid="{1396C27A-9803-4462-9F31-16E49278FC2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10509</TotalTime>
  <Words>897</Words>
  <Application>Microsoft Office PowerPoint</Application>
  <PresentationFormat>画面に合わせる (4:3)</PresentationFormat>
  <Paragraphs>93</Paragraphs>
  <Slides>2</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vt:i4>
      </vt:variant>
    </vt:vector>
  </HeadingPairs>
  <TitlesOfParts>
    <vt:vector size="13" baseType="lpstr">
      <vt:lpstr>HGP創英角ｺﾞｼｯｸUB</vt:lpstr>
      <vt:lpstr>Meiryo UI</vt:lpstr>
      <vt:lpstr>ＭＳ Ｐゴシック</vt:lpstr>
      <vt:lpstr>ＭＳ 明朝</vt:lpstr>
      <vt:lpstr>メイリオ</vt:lpstr>
      <vt:lpstr>Arial</vt:lpstr>
      <vt:lpstr>Calibri</vt:lpstr>
      <vt:lpstr>Century</vt:lpstr>
      <vt:lpstr>Segoe UI</vt:lpstr>
      <vt:lpstr>Times New Roman</vt:lpstr>
      <vt:lpstr>標準デザイン</vt:lpstr>
      <vt:lpstr>運輸防災セミナー＆運輸防災ワークショップ開催のお知らせ ～ 運輸防災マネジメント強化キャンペーン ～</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プレゼンテーションタイトル</dc:title>
  <dc:creator>ㅤ</dc:creator>
  <cp:lastModifiedBy>ㅤ</cp:lastModifiedBy>
  <cp:revision>250</cp:revision>
  <cp:lastPrinted>2021-05-12T12:26:26Z</cp:lastPrinted>
  <dcterms:created xsi:type="dcterms:W3CDTF">2020-10-19T00:42:12Z</dcterms:created>
  <dcterms:modified xsi:type="dcterms:W3CDTF">2021-05-24T07:28:02Z</dcterms:modified>
</cp:coreProperties>
</file>